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3B13E-87ED-4E44-A7EB-CE0C356FFBEA}" type="doc">
      <dgm:prSet loTypeId="urn:microsoft.com/office/officeart/2005/8/layout/cycle6" loCatId="cycle" qsTypeId="urn:microsoft.com/office/officeart/2005/8/quickstyle/3d7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4315F82E-F28A-48BF-9738-B556DF4EBB3A}">
      <dgm:prSet phldrT="[Текст]"/>
      <dgm:spPr/>
      <dgm:t>
        <a:bodyPr/>
        <a:lstStyle/>
        <a:p>
          <a:r>
            <a:rPr lang="uk-UA" b="1" dirty="0" smtClean="0">
              <a:latin typeface="Bookman Old Style" panose="02050604050505020204" pitchFamily="18" charset="0"/>
            </a:rPr>
            <a:t>Ринкова економіка</a:t>
          </a:r>
          <a:endParaRPr lang="ru-RU" b="1" dirty="0">
            <a:latin typeface="Bookman Old Style" panose="02050604050505020204" pitchFamily="18" charset="0"/>
          </a:endParaRPr>
        </a:p>
      </dgm:t>
    </dgm:pt>
    <dgm:pt modelId="{7F320F14-5C80-4692-A184-A02CD6B7014D}" type="parTrans" cxnId="{D5D99DAE-6734-4FED-B035-ED0F00BCAAEF}">
      <dgm:prSet/>
      <dgm:spPr/>
      <dgm:t>
        <a:bodyPr/>
        <a:lstStyle/>
        <a:p>
          <a:endParaRPr lang="ru-RU"/>
        </a:p>
      </dgm:t>
    </dgm:pt>
    <dgm:pt modelId="{7AD73BE8-6E6D-437D-B827-D9298F9F950B}" type="sibTrans" cxnId="{D5D99DAE-6734-4FED-B035-ED0F00BCAAEF}">
      <dgm:prSet/>
      <dgm:spPr/>
      <dgm:t>
        <a:bodyPr/>
        <a:lstStyle/>
        <a:p>
          <a:endParaRPr lang="ru-RU"/>
        </a:p>
      </dgm:t>
    </dgm:pt>
    <dgm:pt modelId="{7B38AAE1-FDAE-4AFE-9D6B-2C51CC652096}">
      <dgm:prSet phldrT="[Текст]"/>
      <dgm:spPr/>
      <dgm:t>
        <a:bodyPr/>
        <a:lstStyle/>
        <a:p>
          <a:r>
            <a:rPr lang="uk-UA" b="1" dirty="0" smtClean="0">
              <a:latin typeface="Bookman Old Style" panose="02050604050505020204" pitchFamily="18" charset="0"/>
            </a:rPr>
            <a:t>Планова економіка</a:t>
          </a:r>
          <a:endParaRPr lang="ru-RU" b="1" dirty="0">
            <a:latin typeface="Bookman Old Style" panose="02050604050505020204" pitchFamily="18" charset="0"/>
          </a:endParaRPr>
        </a:p>
      </dgm:t>
    </dgm:pt>
    <dgm:pt modelId="{BE67CA81-0048-4679-B8A7-198E69446D53}" type="parTrans" cxnId="{48A88AE8-C11F-4903-9D54-E531BE873E86}">
      <dgm:prSet/>
      <dgm:spPr/>
      <dgm:t>
        <a:bodyPr/>
        <a:lstStyle/>
        <a:p>
          <a:endParaRPr lang="ru-RU"/>
        </a:p>
      </dgm:t>
    </dgm:pt>
    <dgm:pt modelId="{660A3E91-AE18-44CD-A272-469746B8B1C2}" type="sibTrans" cxnId="{48A88AE8-C11F-4903-9D54-E531BE873E86}">
      <dgm:prSet/>
      <dgm:spPr/>
      <dgm:t>
        <a:bodyPr/>
        <a:lstStyle/>
        <a:p>
          <a:endParaRPr lang="ru-RU"/>
        </a:p>
      </dgm:t>
    </dgm:pt>
    <dgm:pt modelId="{D6C01993-EAE7-4A41-A45B-E355BB32CBDD}">
      <dgm:prSet phldrT="[Текст]"/>
      <dgm:spPr/>
      <dgm:t>
        <a:bodyPr/>
        <a:lstStyle/>
        <a:p>
          <a:r>
            <a:rPr lang="uk-UA" b="1" dirty="0" smtClean="0">
              <a:latin typeface="Bookman Old Style" panose="02050604050505020204" pitchFamily="18" charset="0"/>
            </a:rPr>
            <a:t>Змішана економіка</a:t>
          </a:r>
          <a:endParaRPr lang="ru-RU" b="1" dirty="0">
            <a:latin typeface="Bookman Old Style" panose="02050604050505020204" pitchFamily="18" charset="0"/>
          </a:endParaRPr>
        </a:p>
      </dgm:t>
    </dgm:pt>
    <dgm:pt modelId="{CB53BF33-515E-42F7-AEBB-9C9A16BEC41D}" type="parTrans" cxnId="{EA1DE84D-AD99-4AD1-B906-B79CD95A609D}">
      <dgm:prSet/>
      <dgm:spPr/>
      <dgm:t>
        <a:bodyPr/>
        <a:lstStyle/>
        <a:p>
          <a:endParaRPr lang="ru-RU"/>
        </a:p>
      </dgm:t>
    </dgm:pt>
    <dgm:pt modelId="{F18EE58A-D334-4624-AD75-BAF3AD612D14}" type="sibTrans" cxnId="{EA1DE84D-AD99-4AD1-B906-B79CD95A609D}">
      <dgm:prSet/>
      <dgm:spPr/>
      <dgm:t>
        <a:bodyPr/>
        <a:lstStyle/>
        <a:p>
          <a:endParaRPr lang="ru-RU"/>
        </a:p>
      </dgm:t>
    </dgm:pt>
    <dgm:pt modelId="{0E1B646D-DBB0-4FF7-B873-B161825B5586}" type="pres">
      <dgm:prSet presAssocID="{AC23B13E-87ED-4E44-A7EB-CE0C356FFBE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07A91C-F953-4CBD-9A67-A0790EC0DA0D}" type="pres">
      <dgm:prSet presAssocID="{4315F82E-F28A-48BF-9738-B556DF4EBB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EF129-A2BA-4A15-B4D1-BF2A27CE09E9}" type="pres">
      <dgm:prSet presAssocID="{4315F82E-F28A-48BF-9738-B556DF4EBB3A}" presName="spNode" presStyleCnt="0"/>
      <dgm:spPr/>
      <dgm:t>
        <a:bodyPr/>
        <a:lstStyle/>
        <a:p>
          <a:endParaRPr lang="ru-RU"/>
        </a:p>
      </dgm:t>
    </dgm:pt>
    <dgm:pt modelId="{775387D4-4C51-47F1-907A-9E6F2A9F1649}" type="pres">
      <dgm:prSet presAssocID="{7AD73BE8-6E6D-437D-B827-D9298F9F950B}" presName="sibTrans" presStyleLbl="sibTrans1D1" presStyleIdx="0" presStyleCnt="3"/>
      <dgm:spPr/>
      <dgm:t>
        <a:bodyPr/>
        <a:lstStyle/>
        <a:p>
          <a:endParaRPr lang="ru-RU"/>
        </a:p>
      </dgm:t>
    </dgm:pt>
    <dgm:pt modelId="{E905FEDF-FACC-4A7B-B1CD-0D0526024498}" type="pres">
      <dgm:prSet presAssocID="{7B38AAE1-FDAE-4AFE-9D6B-2C51CC652096}" presName="node" presStyleLbl="node1" presStyleIdx="1" presStyleCnt="3" custRadScaleRad="110434" custRadScaleInc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5A46C-66E7-407E-90D2-74BC48DB83CC}" type="pres">
      <dgm:prSet presAssocID="{7B38AAE1-FDAE-4AFE-9D6B-2C51CC652096}" presName="spNode" presStyleCnt="0"/>
      <dgm:spPr/>
      <dgm:t>
        <a:bodyPr/>
        <a:lstStyle/>
        <a:p>
          <a:endParaRPr lang="ru-RU"/>
        </a:p>
      </dgm:t>
    </dgm:pt>
    <dgm:pt modelId="{F7CCE0EC-2040-4119-BC4B-ECBE7C3BD554}" type="pres">
      <dgm:prSet presAssocID="{660A3E91-AE18-44CD-A272-469746B8B1C2}" presName="sibTrans" presStyleLbl="sibTrans1D1" presStyleIdx="1" presStyleCnt="3"/>
      <dgm:spPr/>
      <dgm:t>
        <a:bodyPr/>
        <a:lstStyle/>
        <a:p>
          <a:endParaRPr lang="ru-RU"/>
        </a:p>
      </dgm:t>
    </dgm:pt>
    <dgm:pt modelId="{3CF55645-9BF2-467A-8233-D380DE802515}" type="pres">
      <dgm:prSet presAssocID="{D6C01993-EAE7-4A41-A45B-E355BB32CBDD}" presName="node" presStyleLbl="node1" presStyleIdx="2" presStyleCnt="3" custRadScaleRad="86325" custRadScaleInc="9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82BAD-5ECB-49A0-A0F9-36B2FB3D6B72}" type="pres">
      <dgm:prSet presAssocID="{D6C01993-EAE7-4A41-A45B-E355BB32CBDD}" presName="spNode" presStyleCnt="0"/>
      <dgm:spPr/>
      <dgm:t>
        <a:bodyPr/>
        <a:lstStyle/>
        <a:p>
          <a:endParaRPr lang="ru-RU"/>
        </a:p>
      </dgm:t>
    </dgm:pt>
    <dgm:pt modelId="{F1BA4704-FF38-4C72-889F-DE21E0FD58E3}" type="pres">
      <dgm:prSet presAssocID="{F18EE58A-D334-4624-AD75-BAF3AD612D1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EA1DE84D-AD99-4AD1-B906-B79CD95A609D}" srcId="{AC23B13E-87ED-4E44-A7EB-CE0C356FFBEA}" destId="{D6C01993-EAE7-4A41-A45B-E355BB32CBDD}" srcOrd="2" destOrd="0" parTransId="{CB53BF33-515E-42F7-AEBB-9C9A16BEC41D}" sibTransId="{F18EE58A-D334-4624-AD75-BAF3AD612D14}"/>
    <dgm:cxn modelId="{1FC648FC-5579-4668-B8CA-CE6309B12E36}" type="presOf" srcId="{F18EE58A-D334-4624-AD75-BAF3AD612D14}" destId="{F1BA4704-FF38-4C72-889F-DE21E0FD58E3}" srcOrd="0" destOrd="0" presId="urn:microsoft.com/office/officeart/2005/8/layout/cycle6"/>
    <dgm:cxn modelId="{7464C877-2B67-4280-B956-4210194BD53A}" type="presOf" srcId="{4315F82E-F28A-48BF-9738-B556DF4EBB3A}" destId="{3D07A91C-F953-4CBD-9A67-A0790EC0DA0D}" srcOrd="0" destOrd="0" presId="urn:microsoft.com/office/officeart/2005/8/layout/cycle6"/>
    <dgm:cxn modelId="{48A88AE8-C11F-4903-9D54-E531BE873E86}" srcId="{AC23B13E-87ED-4E44-A7EB-CE0C356FFBEA}" destId="{7B38AAE1-FDAE-4AFE-9D6B-2C51CC652096}" srcOrd="1" destOrd="0" parTransId="{BE67CA81-0048-4679-B8A7-198E69446D53}" sibTransId="{660A3E91-AE18-44CD-A272-469746B8B1C2}"/>
    <dgm:cxn modelId="{D5D99DAE-6734-4FED-B035-ED0F00BCAAEF}" srcId="{AC23B13E-87ED-4E44-A7EB-CE0C356FFBEA}" destId="{4315F82E-F28A-48BF-9738-B556DF4EBB3A}" srcOrd="0" destOrd="0" parTransId="{7F320F14-5C80-4692-A184-A02CD6B7014D}" sibTransId="{7AD73BE8-6E6D-437D-B827-D9298F9F950B}"/>
    <dgm:cxn modelId="{7EFB01F8-E541-434E-BA2C-53ED0B170CCB}" type="presOf" srcId="{AC23B13E-87ED-4E44-A7EB-CE0C356FFBEA}" destId="{0E1B646D-DBB0-4FF7-B873-B161825B5586}" srcOrd="0" destOrd="0" presId="urn:microsoft.com/office/officeart/2005/8/layout/cycle6"/>
    <dgm:cxn modelId="{271071F4-8ABE-4065-B84C-C4AC3F7483A3}" type="presOf" srcId="{660A3E91-AE18-44CD-A272-469746B8B1C2}" destId="{F7CCE0EC-2040-4119-BC4B-ECBE7C3BD554}" srcOrd="0" destOrd="0" presId="urn:microsoft.com/office/officeart/2005/8/layout/cycle6"/>
    <dgm:cxn modelId="{A95CD951-2ACA-4260-9F2F-518CDC89FF56}" type="presOf" srcId="{7AD73BE8-6E6D-437D-B827-D9298F9F950B}" destId="{775387D4-4C51-47F1-907A-9E6F2A9F1649}" srcOrd="0" destOrd="0" presId="urn:microsoft.com/office/officeart/2005/8/layout/cycle6"/>
    <dgm:cxn modelId="{C179B989-0E80-46E3-A5D4-36450967829C}" type="presOf" srcId="{D6C01993-EAE7-4A41-A45B-E355BB32CBDD}" destId="{3CF55645-9BF2-467A-8233-D380DE802515}" srcOrd="0" destOrd="0" presId="urn:microsoft.com/office/officeart/2005/8/layout/cycle6"/>
    <dgm:cxn modelId="{A0D7824D-A1CE-4EC9-B276-F43E23EEE80E}" type="presOf" srcId="{7B38AAE1-FDAE-4AFE-9D6B-2C51CC652096}" destId="{E905FEDF-FACC-4A7B-B1CD-0D0526024498}" srcOrd="0" destOrd="0" presId="urn:microsoft.com/office/officeart/2005/8/layout/cycle6"/>
    <dgm:cxn modelId="{F54EACC8-39B2-4EEB-AAD7-E03BD2E9949E}" type="presParOf" srcId="{0E1B646D-DBB0-4FF7-B873-B161825B5586}" destId="{3D07A91C-F953-4CBD-9A67-A0790EC0DA0D}" srcOrd="0" destOrd="0" presId="urn:microsoft.com/office/officeart/2005/8/layout/cycle6"/>
    <dgm:cxn modelId="{A0CDFE09-7D81-4A58-A867-2AA15E8FE477}" type="presParOf" srcId="{0E1B646D-DBB0-4FF7-B873-B161825B5586}" destId="{2BAEF129-A2BA-4A15-B4D1-BF2A27CE09E9}" srcOrd="1" destOrd="0" presId="urn:microsoft.com/office/officeart/2005/8/layout/cycle6"/>
    <dgm:cxn modelId="{0201A498-20AA-4570-94F5-F6C98099F52A}" type="presParOf" srcId="{0E1B646D-DBB0-4FF7-B873-B161825B5586}" destId="{775387D4-4C51-47F1-907A-9E6F2A9F1649}" srcOrd="2" destOrd="0" presId="urn:microsoft.com/office/officeart/2005/8/layout/cycle6"/>
    <dgm:cxn modelId="{B5F29368-06A2-4782-BA01-4CD83B926E05}" type="presParOf" srcId="{0E1B646D-DBB0-4FF7-B873-B161825B5586}" destId="{E905FEDF-FACC-4A7B-B1CD-0D0526024498}" srcOrd="3" destOrd="0" presId="urn:microsoft.com/office/officeart/2005/8/layout/cycle6"/>
    <dgm:cxn modelId="{12A92F84-1BD6-47BD-9FFC-3569A715FBB2}" type="presParOf" srcId="{0E1B646D-DBB0-4FF7-B873-B161825B5586}" destId="{8145A46C-66E7-407E-90D2-74BC48DB83CC}" srcOrd="4" destOrd="0" presId="urn:microsoft.com/office/officeart/2005/8/layout/cycle6"/>
    <dgm:cxn modelId="{1A8665F8-B9BB-4D59-B1A6-A85C2A1769E4}" type="presParOf" srcId="{0E1B646D-DBB0-4FF7-B873-B161825B5586}" destId="{F7CCE0EC-2040-4119-BC4B-ECBE7C3BD554}" srcOrd="5" destOrd="0" presId="urn:microsoft.com/office/officeart/2005/8/layout/cycle6"/>
    <dgm:cxn modelId="{B14A6D11-BA9A-41C8-A0D6-2019FEE85486}" type="presParOf" srcId="{0E1B646D-DBB0-4FF7-B873-B161825B5586}" destId="{3CF55645-9BF2-467A-8233-D380DE802515}" srcOrd="6" destOrd="0" presId="urn:microsoft.com/office/officeart/2005/8/layout/cycle6"/>
    <dgm:cxn modelId="{14B1A33A-8BB1-49CE-91E3-0C634EDF18F8}" type="presParOf" srcId="{0E1B646D-DBB0-4FF7-B873-B161825B5586}" destId="{14182BAD-5ECB-49A0-A0F9-36B2FB3D6B72}" srcOrd="7" destOrd="0" presId="urn:microsoft.com/office/officeart/2005/8/layout/cycle6"/>
    <dgm:cxn modelId="{FBE19FA6-CF54-4F78-803F-B421BF9B85AE}" type="presParOf" srcId="{0E1B646D-DBB0-4FF7-B873-B161825B5586}" destId="{F1BA4704-FF38-4C72-889F-DE21E0FD58E3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49F29E-4254-443D-AB7F-AFA8F4450385}" type="doc">
      <dgm:prSet loTypeId="urn:microsoft.com/office/officeart/2005/8/layout/hList3" loCatId="list" qsTypeId="urn:microsoft.com/office/officeart/2005/8/quickstyle/3d7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43842B7-89ED-44C8-8702-07744382F7A4}">
      <dgm:prSet phldrT="[Текст]"/>
      <dgm:spPr/>
      <dgm:t>
        <a:bodyPr/>
        <a:lstStyle/>
        <a:p>
          <a:r>
            <a:rPr lang="ru-RU" b="1" i="1" baseline="0" dirty="0" smtClean="0">
              <a:latin typeface="Arial Black" panose="020B0A04020102020204" pitchFamily="34" charset="0"/>
            </a:rPr>
            <a:t>Ринкова </a:t>
          </a:r>
          <a:r>
            <a:rPr lang="ru-RU" b="1" i="1" baseline="0" dirty="0" err="1" smtClean="0">
              <a:latin typeface="Arial Black" panose="020B0A04020102020204" pitchFamily="34" charset="0"/>
            </a:rPr>
            <a:t>економіка</a:t>
          </a:r>
          <a:r>
            <a:rPr lang="ru-RU" b="1" i="1" baseline="0" dirty="0" smtClean="0">
              <a:latin typeface="Arial Black" panose="020B0A04020102020204" pitchFamily="34" charset="0"/>
            </a:rPr>
            <a:t> </a:t>
          </a:r>
          <a:r>
            <a:rPr lang="ru-RU" b="1" i="1" baseline="0" dirty="0" smtClean="0">
              <a:latin typeface="Arial Black" panose="020B0A04020102020204" pitchFamily="34" charset="0"/>
            </a:rPr>
            <a:t> заснована на </a:t>
          </a:r>
          <a:r>
            <a:rPr lang="ru-RU" b="1" i="1" baseline="0" dirty="0" err="1" smtClean="0">
              <a:latin typeface="Arial Black" panose="020B0A04020102020204" pitchFamily="34" charset="0"/>
            </a:rPr>
            <a:t>наступних</a:t>
          </a:r>
          <a:r>
            <a:rPr lang="ru-RU" b="1" i="1" baseline="0" dirty="0" smtClean="0">
              <a:latin typeface="Arial Black" panose="020B0A04020102020204" pitchFamily="34" charset="0"/>
            </a:rPr>
            <a:t> принципах:</a:t>
          </a:r>
        </a:p>
      </dgm:t>
    </dgm:pt>
    <dgm:pt modelId="{8BCA6192-8B4C-4C3D-ABF9-5A4FB0C4BFFB}" type="parTrans" cxnId="{E03212AC-5CE7-44AA-8800-0B7D97AADD7A}">
      <dgm:prSet/>
      <dgm:spPr/>
      <dgm:t>
        <a:bodyPr/>
        <a:lstStyle/>
        <a:p>
          <a:endParaRPr lang="ru-RU"/>
        </a:p>
      </dgm:t>
    </dgm:pt>
    <dgm:pt modelId="{F771DE91-15B9-47D1-8C34-4B23F47BD286}" type="sibTrans" cxnId="{E03212AC-5CE7-44AA-8800-0B7D97AADD7A}">
      <dgm:prSet/>
      <dgm:spPr/>
      <dgm:t>
        <a:bodyPr/>
        <a:lstStyle/>
        <a:p>
          <a:endParaRPr lang="ru-RU"/>
        </a:p>
      </dgm:t>
    </dgm:pt>
    <dgm:pt modelId="{A75E8691-7843-4F3D-AFFF-DDB390BF7279}">
      <dgm:prSet phldrT="[Текст]" custT="1"/>
      <dgm:spPr/>
      <dgm:t>
        <a:bodyPr/>
        <a:lstStyle/>
        <a:p>
          <a:r>
            <a:rPr lang="ru-RU" sz="2200" b="1" i="1" baseline="0" dirty="0" err="1" smtClean="0">
              <a:latin typeface="Bookman Old Style" panose="02050604050505020204" pitchFamily="18" charset="0"/>
            </a:rPr>
            <a:t>Підприємництва</a:t>
          </a:r>
          <a:endParaRPr lang="ru-RU" sz="2400" b="1" i="1" baseline="0" dirty="0">
            <a:latin typeface="Monotype Corsiva" pitchFamily="66" charset="0"/>
          </a:endParaRPr>
        </a:p>
      </dgm:t>
    </dgm:pt>
    <dgm:pt modelId="{AF9D3D61-7775-412C-87C7-2206E0D140D4}" type="parTrans" cxnId="{1A2E4CA3-454C-46CB-B47D-B6A0582D4E6C}">
      <dgm:prSet/>
      <dgm:spPr/>
      <dgm:t>
        <a:bodyPr/>
        <a:lstStyle/>
        <a:p>
          <a:endParaRPr lang="ru-RU"/>
        </a:p>
      </dgm:t>
    </dgm:pt>
    <dgm:pt modelId="{F54263F4-680A-4BF4-9BE8-8474E0A7B44D}" type="sibTrans" cxnId="{1A2E4CA3-454C-46CB-B47D-B6A0582D4E6C}">
      <dgm:prSet/>
      <dgm:spPr/>
      <dgm:t>
        <a:bodyPr/>
        <a:lstStyle/>
        <a:p>
          <a:endParaRPr lang="ru-RU"/>
        </a:p>
      </dgm:t>
    </dgm:pt>
    <dgm:pt modelId="{42C4FDAD-4AE3-4390-B990-86981C69B1BA}">
      <dgm:prSet phldrT="[Текст]" custT="1"/>
      <dgm:spPr/>
      <dgm:t>
        <a:bodyPr/>
        <a:lstStyle/>
        <a:p>
          <a:r>
            <a:rPr lang="ru-RU" sz="1800" b="1" i="1" baseline="0" dirty="0" err="1" smtClean="0">
              <a:latin typeface="Bookman Old Style" panose="02050604050505020204" pitchFamily="18" charset="0"/>
            </a:rPr>
            <a:t>договірних</a:t>
          </a:r>
          <a:r>
            <a:rPr lang="ru-RU" sz="1800" b="1" i="1" baseline="0" dirty="0" smtClean="0">
              <a:latin typeface="Bookman Old Style" panose="02050604050505020204" pitchFamily="18" charset="0"/>
            </a:rPr>
            <a:t> </a:t>
          </a:r>
          <a:r>
            <a:rPr lang="ru-RU" sz="1800" b="1" i="1" baseline="0" dirty="0" err="1" smtClean="0">
              <a:latin typeface="Bookman Old Style" panose="02050604050505020204" pitchFamily="18" charset="0"/>
            </a:rPr>
            <a:t>відносин</a:t>
          </a:r>
          <a:r>
            <a:rPr lang="ru-RU" sz="1800" b="1" i="1" baseline="0" dirty="0" smtClean="0">
              <a:latin typeface="Bookman Old Style" panose="02050604050505020204" pitchFamily="18" charset="0"/>
            </a:rPr>
            <a:t> </a:t>
          </a:r>
          <a:r>
            <a:rPr lang="ru-RU" sz="1800" b="1" i="1" baseline="0" dirty="0" err="1" smtClean="0">
              <a:latin typeface="Bookman Old Style" panose="02050604050505020204" pitchFamily="18" charset="0"/>
            </a:rPr>
            <a:t>між</a:t>
          </a:r>
          <a:r>
            <a:rPr lang="ru-RU" sz="1800" b="1" i="1" baseline="0" dirty="0" smtClean="0">
              <a:latin typeface="Bookman Old Style" panose="02050604050505020204" pitchFamily="18" charset="0"/>
            </a:rPr>
            <a:t> </a:t>
          </a:r>
          <a:r>
            <a:rPr lang="ru-RU" sz="1800" b="1" i="1" baseline="0" dirty="0" err="1" smtClean="0">
              <a:latin typeface="Bookman Old Style" panose="02050604050505020204" pitchFamily="18" charset="0"/>
            </a:rPr>
            <a:t>господарюючими</a:t>
          </a:r>
          <a:r>
            <a:rPr lang="ru-RU" sz="1800" b="1" i="1" baseline="0" dirty="0" smtClean="0">
              <a:latin typeface="Bookman Old Style" panose="02050604050505020204" pitchFamily="18" charset="0"/>
            </a:rPr>
            <a:t> </a:t>
          </a:r>
          <a:r>
            <a:rPr lang="ru-RU" sz="1800" b="1" i="1" baseline="0" dirty="0" err="1" smtClean="0">
              <a:latin typeface="Bookman Old Style" panose="02050604050505020204" pitchFamily="18" charset="0"/>
            </a:rPr>
            <a:t>суб'єктами</a:t>
          </a:r>
          <a:r>
            <a:rPr lang="ru-RU" sz="1800" b="1" i="1" baseline="0" dirty="0" smtClean="0">
              <a:latin typeface="Bookman Old Style" panose="02050604050505020204" pitchFamily="18" charset="0"/>
            </a:rPr>
            <a:t> (людьми, </a:t>
          </a:r>
          <a:r>
            <a:rPr lang="ru-RU" sz="1800" b="1" i="1" baseline="0" dirty="0" err="1" smtClean="0">
              <a:latin typeface="Bookman Old Style" panose="02050604050505020204" pitchFamily="18" charset="0"/>
            </a:rPr>
            <a:t>підприємствами</a:t>
          </a:r>
          <a:r>
            <a:rPr lang="ru-RU" sz="1800" b="1" i="1" baseline="0" dirty="0" smtClean="0">
              <a:latin typeface="Bookman Old Style" panose="02050604050505020204" pitchFamily="18" charset="0"/>
            </a:rPr>
            <a:t> і т. д</a:t>
          </a:r>
          <a:r>
            <a:rPr lang="ru-RU" sz="1800" b="1" i="1" baseline="0" dirty="0" smtClean="0">
              <a:latin typeface="Bookman Old Style" panose="02050604050505020204" pitchFamily="18" charset="0"/>
            </a:rPr>
            <a:t>.)</a:t>
          </a:r>
          <a:endParaRPr lang="ru-RU" sz="1800" b="1" i="1" baseline="0" dirty="0">
            <a:latin typeface="Bookman Old Style" panose="02050604050505020204" pitchFamily="18" charset="0"/>
          </a:endParaRPr>
        </a:p>
      </dgm:t>
    </dgm:pt>
    <dgm:pt modelId="{95728554-FDC3-49FC-995A-690F501B4B82}" type="parTrans" cxnId="{F0793645-CA09-40F0-9AE6-4DECB1BFE088}">
      <dgm:prSet/>
      <dgm:spPr/>
      <dgm:t>
        <a:bodyPr/>
        <a:lstStyle/>
        <a:p>
          <a:endParaRPr lang="ru-RU"/>
        </a:p>
      </dgm:t>
    </dgm:pt>
    <dgm:pt modelId="{E7CC5C4E-6391-4ED5-8A0F-1AB36162AA9B}" type="sibTrans" cxnId="{F0793645-CA09-40F0-9AE6-4DECB1BFE088}">
      <dgm:prSet/>
      <dgm:spPr/>
      <dgm:t>
        <a:bodyPr/>
        <a:lstStyle/>
        <a:p>
          <a:endParaRPr lang="ru-RU"/>
        </a:p>
      </dgm:t>
    </dgm:pt>
    <dgm:pt modelId="{3B922843-4A58-4274-B922-3788BC6C07E8}">
      <dgm:prSet custT="1"/>
      <dgm:spPr/>
      <dgm:t>
        <a:bodyPr/>
        <a:lstStyle/>
        <a:p>
          <a:r>
            <a:rPr lang="ru-RU" sz="1650" b="1" i="1" baseline="0" dirty="0" err="1" smtClean="0">
              <a:latin typeface="Bookman Old Style" panose="02050604050505020204" pitchFamily="18" charset="0"/>
            </a:rPr>
            <a:t>різноманіття</a:t>
          </a:r>
          <a:r>
            <a:rPr lang="ru-RU" sz="1650" b="1" i="1" baseline="0" dirty="0" smtClean="0">
              <a:latin typeface="Bookman Old Style" panose="02050604050505020204" pitchFamily="18" charset="0"/>
            </a:rPr>
            <a:t> форм </a:t>
          </a:r>
          <a:r>
            <a:rPr lang="ru-RU" sz="1650" b="1" i="1" baseline="0" dirty="0" err="1" smtClean="0">
              <a:latin typeface="Bookman Old Style" panose="02050604050505020204" pitchFamily="18" charset="0"/>
            </a:rPr>
            <a:t>власності</a:t>
          </a:r>
          <a:r>
            <a:rPr lang="ru-RU" sz="1650" b="1" i="1" baseline="0" dirty="0" smtClean="0">
              <a:latin typeface="Bookman Old Style" panose="02050604050505020204" pitchFamily="18" charset="0"/>
            </a:rPr>
            <a:t> на </a:t>
          </a:r>
          <a:r>
            <a:rPr lang="ru-RU" sz="1650" b="1" i="1" baseline="0" dirty="0" err="1" smtClean="0">
              <a:latin typeface="Bookman Old Style" panose="02050604050505020204" pitchFamily="18" charset="0"/>
            </a:rPr>
            <a:t>засоби</a:t>
          </a:r>
          <a:r>
            <a:rPr lang="ru-RU" sz="1650" b="1" i="1" baseline="0" dirty="0" smtClean="0">
              <a:latin typeface="Bookman Old Style" panose="02050604050505020204" pitchFamily="18" charset="0"/>
            </a:rPr>
            <a:t> </a:t>
          </a:r>
          <a:r>
            <a:rPr lang="ru-RU" sz="1650" b="1" i="1" baseline="0" dirty="0" err="1" smtClean="0">
              <a:latin typeface="Bookman Old Style" panose="02050604050505020204" pitchFamily="18" charset="0"/>
            </a:rPr>
            <a:t>виробництва</a:t>
          </a:r>
          <a:endParaRPr lang="ru-RU" sz="1650" b="1" i="1" baseline="0" dirty="0" smtClean="0">
            <a:latin typeface="Bookman Old Style" panose="02050604050505020204" pitchFamily="18" charset="0"/>
          </a:endParaRPr>
        </a:p>
      </dgm:t>
    </dgm:pt>
    <dgm:pt modelId="{5C0BABC4-57AA-4821-BF24-9955815345C1}" type="parTrans" cxnId="{31CA57E0-2117-4098-8F94-CE4446198DDA}">
      <dgm:prSet/>
      <dgm:spPr/>
      <dgm:t>
        <a:bodyPr/>
        <a:lstStyle/>
        <a:p>
          <a:endParaRPr lang="ru-RU"/>
        </a:p>
      </dgm:t>
    </dgm:pt>
    <dgm:pt modelId="{5AEC9B86-3139-44C3-91AD-14680697B149}" type="sibTrans" cxnId="{31CA57E0-2117-4098-8F94-CE4446198DDA}">
      <dgm:prSet/>
      <dgm:spPr/>
      <dgm:t>
        <a:bodyPr/>
        <a:lstStyle/>
        <a:p>
          <a:endParaRPr lang="ru-RU"/>
        </a:p>
      </dgm:t>
    </dgm:pt>
    <dgm:pt modelId="{682407D2-785D-452A-AE02-A68869C3C30A}">
      <dgm:prSet custT="1"/>
      <dgm:spPr/>
      <dgm:t>
        <a:bodyPr/>
        <a:lstStyle/>
        <a:p>
          <a:r>
            <a:rPr lang="ru-RU" sz="1800" b="1" i="1" baseline="0" dirty="0" err="1" smtClean="0">
              <a:latin typeface="Bookman Old Style" panose="02050604050505020204" pitchFamily="18" charset="0"/>
            </a:rPr>
            <a:t>ринкового</a:t>
          </a:r>
          <a:r>
            <a:rPr lang="ru-RU" sz="1800" b="1" i="1" baseline="0" dirty="0" smtClean="0">
              <a:latin typeface="Bookman Old Style" panose="02050604050505020204" pitchFamily="18" charset="0"/>
            </a:rPr>
            <a:t> </a:t>
          </a:r>
          <a:r>
            <a:rPr lang="ru-RU" sz="1800" b="1" i="1" baseline="0" dirty="0" err="1" smtClean="0">
              <a:latin typeface="Bookman Old Style" panose="02050604050505020204" pitchFamily="18" charset="0"/>
            </a:rPr>
            <a:t>ціноутворення</a:t>
          </a:r>
          <a:endParaRPr lang="ru-RU" sz="1800" b="1" i="1" baseline="0" dirty="0" smtClean="0">
            <a:latin typeface="Bookman Old Style" panose="02050604050505020204" pitchFamily="18" charset="0"/>
          </a:endParaRPr>
        </a:p>
      </dgm:t>
    </dgm:pt>
    <dgm:pt modelId="{F58E2155-469E-4080-B8A1-5682F400A7F3}" type="parTrans" cxnId="{E86307D2-EDD1-404A-A102-540620898627}">
      <dgm:prSet/>
      <dgm:spPr/>
      <dgm:t>
        <a:bodyPr/>
        <a:lstStyle/>
        <a:p>
          <a:endParaRPr lang="ru-RU"/>
        </a:p>
      </dgm:t>
    </dgm:pt>
    <dgm:pt modelId="{F5544955-A2F6-459D-BF2E-17707D524176}" type="sibTrans" cxnId="{E86307D2-EDD1-404A-A102-540620898627}">
      <dgm:prSet/>
      <dgm:spPr/>
      <dgm:t>
        <a:bodyPr/>
        <a:lstStyle/>
        <a:p>
          <a:endParaRPr lang="ru-RU"/>
        </a:p>
      </dgm:t>
    </dgm:pt>
    <dgm:pt modelId="{B2F1E709-7855-439D-936A-18CF8F4495BC}">
      <dgm:prSet custT="1"/>
      <dgm:spPr/>
      <dgm:t>
        <a:bodyPr/>
        <a:lstStyle/>
        <a:p>
          <a:r>
            <a:rPr lang="ru-RU" sz="1600" b="1" i="1" baseline="0" dirty="0" err="1" smtClean="0">
              <a:latin typeface="Bookman Old Style" panose="02050604050505020204" pitchFamily="18" charset="0"/>
            </a:rPr>
            <a:t>обмеженого</a:t>
          </a:r>
          <a:r>
            <a:rPr lang="ru-RU" sz="1600" b="1" i="1" baseline="0" dirty="0" smtClean="0">
              <a:latin typeface="Bookman Old Style" panose="02050604050505020204" pitchFamily="18" charset="0"/>
            </a:rPr>
            <a:t> </a:t>
          </a:r>
          <a:r>
            <a:rPr lang="ru-RU" sz="1600" b="1" i="1" baseline="0" dirty="0" err="1" smtClean="0">
              <a:latin typeface="Bookman Old Style" panose="02050604050505020204" pitchFamily="18" charset="0"/>
            </a:rPr>
            <a:t>втручання</a:t>
          </a:r>
          <a:r>
            <a:rPr lang="ru-RU" sz="1600" b="1" i="1" baseline="0" dirty="0" smtClean="0">
              <a:latin typeface="Bookman Old Style" panose="02050604050505020204" pitchFamily="18" charset="0"/>
            </a:rPr>
            <a:t> </a:t>
          </a:r>
          <a:r>
            <a:rPr lang="ru-RU" sz="1600" b="1" i="1" baseline="0" dirty="0" err="1" smtClean="0">
              <a:latin typeface="Bookman Old Style" panose="02050604050505020204" pitchFamily="18" charset="0"/>
            </a:rPr>
            <a:t>держави</a:t>
          </a:r>
          <a:r>
            <a:rPr lang="ru-RU" sz="1600" b="1" i="1" baseline="0" dirty="0" smtClean="0">
              <a:latin typeface="Bookman Old Style" panose="02050604050505020204" pitchFamily="18" charset="0"/>
            </a:rPr>
            <a:t> в </a:t>
          </a:r>
          <a:r>
            <a:rPr lang="ru-RU" sz="1600" b="1" i="1" baseline="0" dirty="0" err="1" smtClean="0">
              <a:latin typeface="Bookman Old Style" panose="02050604050505020204" pitchFamily="18" charset="0"/>
            </a:rPr>
            <a:t>господарську</a:t>
          </a:r>
          <a:r>
            <a:rPr lang="ru-RU" sz="1600" b="1" i="1" baseline="0" dirty="0" smtClean="0">
              <a:latin typeface="Bookman Old Style" panose="02050604050505020204" pitchFamily="18" charset="0"/>
            </a:rPr>
            <a:t> </a:t>
          </a:r>
          <a:r>
            <a:rPr lang="ru-RU" sz="1600" b="1" i="1" baseline="0" dirty="0" err="1" smtClean="0">
              <a:latin typeface="Bookman Old Style" panose="02050604050505020204" pitchFamily="18" charset="0"/>
            </a:rPr>
            <a:t>діяльність</a:t>
          </a:r>
          <a:endParaRPr lang="ru-RU" sz="1600" b="1" i="1" baseline="0" dirty="0" smtClean="0">
            <a:latin typeface="Bookman Old Style" panose="02050604050505020204" pitchFamily="18" charset="0"/>
          </a:endParaRPr>
        </a:p>
      </dgm:t>
    </dgm:pt>
    <dgm:pt modelId="{05B423DF-6048-4557-A07A-7F7467D43BB4}" type="parTrans" cxnId="{B8AA7D62-ACEA-4AAE-B8DF-251FAE9A7A8D}">
      <dgm:prSet/>
      <dgm:spPr/>
      <dgm:t>
        <a:bodyPr/>
        <a:lstStyle/>
        <a:p>
          <a:endParaRPr lang="ru-RU"/>
        </a:p>
      </dgm:t>
    </dgm:pt>
    <dgm:pt modelId="{5680F82C-72B4-4FE8-9E11-90C450CF1A0C}" type="sibTrans" cxnId="{B8AA7D62-ACEA-4AAE-B8DF-251FAE9A7A8D}">
      <dgm:prSet/>
      <dgm:spPr/>
      <dgm:t>
        <a:bodyPr/>
        <a:lstStyle/>
        <a:p>
          <a:endParaRPr lang="ru-RU"/>
        </a:p>
      </dgm:t>
    </dgm:pt>
    <dgm:pt modelId="{8CBD2AC9-9CEB-4A72-ACAA-6442519FD999}" type="pres">
      <dgm:prSet presAssocID="{AF49F29E-4254-443D-AB7F-AFA8F445038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072798-6538-420F-9996-A47A2EA2D904}" type="pres">
      <dgm:prSet presAssocID="{443842B7-89ED-44C8-8702-07744382F7A4}" presName="roof" presStyleLbl="dkBgShp" presStyleIdx="0" presStyleCnt="2"/>
      <dgm:spPr/>
      <dgm:t>
        <a:bodyPr/>
        <a:lstStyle/>
        <a:p>
          <a:endParaRPr lang="ru-RU"/>
        </a:p>
      </dgm:t>
    </dgm:pt>
    <dgm:pt modelId="{3605377C-C9AA-4306-B516-C7055F3FB299}" type="pres">
      <dgm:prSet presAssocID="{443842B7-89ED-44C8-8702-07744382F7A4}" presName="pillars" presStyleCnt="0"/>
      <dgm:spPr/>
      <dgm:t>
        <a:bodyPr/>
        <a:lstStyle/>
        <a:p>
          <a:endParaRPr lang="ru-RU"/>
        </a:p>
      </dgm:t>
    </dgm:pt>
    <dgm:pt modelId="{3426D26D-E1BF-436B-B9DD-107E43348EA9}" type="pres">
      <dgm:prSet presAssocID="{443842B7-89ED-44C8-8702-07744382F7A4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9F41F-A2CD-4115-B769-22123DC285BD}" type="pres">
      <dgm:prSet presAssocID="{42C4FDAD-4AE3-4390-B990-86981C69B1BA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5B072-8355-4088-A980-45CC32577887}" type="pres">
      <dgm:prSet presAssocID="{B2F1E709-7855-439D-936A-18CF8F4495BC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DB550-2BCE-49F3-B0C8-960416D6AC27}" type="pres">
      <dgm:prSet presAssocID="{682407D2-785D-452A-AE02-A68869C3C30A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C9DC6-7E36-4D47-8566-A25888D78112}" type="pres">
      <dgm:prSet presAssocID="{3B922843-4A58-4274-B922-3788BC6C07E8}" presName="pillarX" presStyleLbl="node1" presStyleIdx="4" presStyleCnt="5" custLinFactNeighborX="863" custLinFactNeighborY="1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B76F8-C95F-4030-B2DF-0349E7AEF296}" type="pres">
      <dgm:prSet presAssocID="{443842B7-89ED-44C8-8702-07744382F7A4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B8AA7D62-ACEA-4AAE-B8DF-251FAE9A7A8D}" srcId="{443842B7-89ED-44C8-8702-07744382F7A4}" destId="{B2F1E709-7855-439D-936A-18CF8F4495BC}" srcOrd="2" destOrd="0" parTransId="{05B423DF-6048-4557-A07A-7F7467D43BB4}" sibTransId="{5680F82C-72B4-4FE8-9E11-90C450CF1A0C}"/>
    <dgm:cxn modelId="{E03212AC-5CE7-44AA-8800-0B7D97AADD7A}" srcId="{AF49F29E-4254-443D-AB7F-AFA8F4450385}" destId="{443842B7-89ED-44C8-8702-07744382F7A4}" srcOrd="0" destOrd="0" parTransId="{8BCA6192-8B4C-4C3D-ABF9-5A4FB0C4BFFB}" sibTransId="{F771DE91-15B9-47D1-8C34-4B23F47BD286}"/>
    <dgm:cxn modelId="{13EBE3EB-8A47-45A9-B0F0-2E97CCE2EC40}" type="presOf" srcId="{AF49F29E-4254-443D-AB7F-AFA8F4450385}" destId="{8CBD2AC9-9CEB-4A72-ACAA-6442519FD999}" srcOrd="0" destOrd="0" presId="urn:microsoft.com/office/officeart/2005/8/layout/hList3"/>
    <dgm:cxn modelId="{D98D398B-DD05-4720-9665-5619C6174444}" type="presOf" srcId="{A75E8691-7843-4F3D-AFFF-DDB390BF7279}" destId="{3426D26D-E1BF-436B-B9DD-107E43348EA9}" srcOrd="0" destOrd="0" presId="urn:microsoft.com/office/officeart/2005/8/layout/hList3"/>
    <dgm:cxn modelId="{73F20513-B5D3-4EB0-B120-C2FCAC5B9621}" type="presOf" srcId="{443842B7-89ED-44C8-8702-07744382F7A4}" destId="{F8072798-6538-420F-9996-A47A2EA2D904}" srcOrd="0" destOrd="0" presId="urn:microsoft.com/office/officeart/2005/8/layout/hList3"/>
    <dgm:cxn modelId="{0A8BBB5C-D872-4740-AD9A-5A4BE94451C7}" type="presOf" srcId="{682407D2-785D-452A-AE02-A68869C3C30A}" destId="{B66DB550-2BCE-49F3-B0C8-960416D6AC27}" srcOrd="0" destOrd="0" presId="urn:microsoft.com/office/officeart/2005/8/layout/hList3"/>
    <dgm:cxn modelId="{E86307D2-EDD1-404A-A102-540620898627}" srcId="{443842B7-89ED-44C8-8702-07744382F7A4}" destId="{682407D2-785D-452A-AE02-A68869C3C30A}" srcOrd="3" destOrd="0" parTransId="{F58E2155-469E-4080-B8A1-5682F400A7F3}" sibTransId="{F5544955-A2F6-459D-BF2E-17707D524176}"/>
    <dgm:cxn modelId="{A89EC1B6-8FB3-497E-A949-48A3380949DE}" type="presOf" srcId="{B2F1E709-7855-439D-936A-18CF8F4495BC}" destId="{1DE5B072-8355-4088-A980-45CC32577887}" srcOrd="0" destOrd="0" presId="urn:microsoft.com/office/officeart/2005/8/layout/hList3"/>
    <dgm:cxn modelId="{F0793645-CA09-40F0-9AE6-4DECB1BFE088}" srcId="{443842B7-89ED-44C8-8702-07744382F7A4}" destId="{42C4FDAD-4AE3-4390-B990-86981C69B1BA}" srcOrd="1" destOrd="0" parTransId="{95728554-FDC3-49FC-995A-690F501B4B82}" sibTransId="{E7CC5C4E-6391-4ED5-8A0F-1AB36162AA9B}"/>
    <dgm:cxn modelId="{1A2E4CA3-454C-46CB-B47D-B6A0582D4E6C}" srcId="{443842B7-89ED-44C8-8702-07744382F7A4}" destId="{A75E8691-7843-4F3D-AFFF-DDB390BF7279}" srcOrd="0" destOrd="0" parTransId="{AF9D3D61-7775-412C-87C7-2206E0D140D4}" sibTransId="{F54263F4-680A-4BF4-9BE8-8474E0A7B44D}"/>
    <dgm:cxn modelId="{74E59BE5-AF24-43DC-8C50-91DCFC4C9848}" type="presOf" srcId="{3B922843-4A58-4274-B922-3788BC6C07E8}" destId="{5D5C9DC6-7E36-4D47-8566-A25888D78112}" srcOrd="0" destOrd="0" presId="urn:microsoft.com/office/officeart/2005/8/layout/hList3"/>
    <dgm:cxn modelId="{31CA57E0-2117-4098-8F94-CE4446198DDA}" srcId="{443842B7-89ED-44C8-8702-07744382F7A4}" destId="{3B922843-4A58-4274-B922-3788BC6C07E8}" srcOrd="4" destOrd="0" parTransId="{5C0BABC4-57AA-4821-BF24-9955815345C1}" sibTransId="{5AEC9B86-3139-44C3-91AD-14680697B149}"/>
    <dgm:cxn modelId="{2C164664-2A88-4631-9CCE-95C9409382ED}" type="presOf" srcId="{42C4FDAD-4AE3-4390-B990-86981C69B1BA}" destId="{AFD9F41F-A2CD-4115-B769-22123DC285BD}" srcOrd="0" destOrd="0" presId="urn:microsoft.com/office/officeart/2005/8/layout/hList3"/>
    <dgm:cxn modelId="{9D5DAB33-A0A3-4A83-81BE-78A3A657559E}" type="presParOf" srcId="{8CBD2AC9-9CEB-4A72-ACAA-6442519FD999}" destId="{F8072798-6538-420F-9996-A47A2EA2D904}" srcOrd="0" destOrd="0" presId="urn:microsoft.com/office/officeart/2005/8/layout/hList3"/>
    <dgm:cxn modelId="{48E701F0-6C54-40D2-A28E-ADA2BB323A91}" type="presParOf" srcId="{8CBD2AC9-9CEB-4A72-ACAA-6442519FD999}" destId="{3605377C-C9AA-4306-B516-C7055F3FB299}" srcOrd="1" destOrd="0" presId="urn:microsoft.com/office/officeart/2005/8/layout/hList3"/>
    <dgm:cxn modelId="{1F51002F-F3D7-4342-AA36-DF13140A2B82}" type="presParOf" srcId="{3605377C-C9AA-4306-B516-C7055F3FB299}" destId="{3426D26D-E1BF-436B-B9DD-107E43348EA9}" srcOrd="0" destOrd="0" presId="urn:microsoft.com/office/officeart/2005/8/layout/hList3"/>
    <dgm:cxn modelId="{3B9DF749-7ED2-45F3-BE84-830469C15516}" type="presParOf" srcId="{3605377C-C9AA-4306-B516-C7055F3FB299}" destId="{AFD9F41F-A2CD-4115-B769-22123DC285BD}" srcOrd="1" destOrd="0" presId="urn:microsoft.com/office/officeart/2005/8/layout/hList3"/>
    <dgm:cxn modelId="{030ED2E8-A74F-4A17-BF0D-A698A0A8961B}" type="presParOf" srcId="{3605377C-C9AA-4306-B516-C7055F3FB299}" destId="{1DE5B072-8355-4088-A980-45CC32577887}" srcOrd="2" destOrd="0" presId="urn:microsoft.com/office/officeart/2005/8/layout/hList3"/>
    <dgm:cxn modelId="{2A55814F-E671-49D1-B649-DDA53DE0D780}" type="presParOf" srcId="{3605377C-C9AA-4306-B516-C7055F3FB299}" destId="{B66DB550-2BCE-49F3-B0C8-960416D6AC27}" srcOrd="3" destOrd="0" presId="urn:microsoft.com/office/officeart/2005/8/layout/hList3"/>
    <dgm:cxn modelId="{50ABF355-81D0-45FA-A9A0-9B0DBD73D538}" type="presParOf" srcId="{3605377C-C9AA-4306-B516-C7055F3FB299}" destId="{5D5C9DC6-7E36-4D47-8566-A25888D78112}" srcOrd="4" destOrd="0" presId="urn:microsoft.com/office/officeart/2005/8/layout/hList3"/>
    <dgm:cxn modelId="{18CFB0C2-6AA0-4BFE-975E-7E77BDB740A9}" type="presParOf" srcId="{8CBD2AC9-9CEB-4A72-ACAA-6442519FD999}" destId="{5D6B76F8-C95F-4030-B2DF-0349E7AEF29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68E8B1-016A-4713-8FFA-0D328A288043}" type="doc">
      <dgm:prSet loTypeId="urn:microsoft.com/office/officeart/2005/8/layout/arrow5" loCatId="process" qsTypeId="urn:microsoft.com/office/officeart/2005/8/quickstyle/3d9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EE87A35-C20A-497E-9AAA-D5F49D549D0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800" b="1" dirty="0" smtClean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rPr>
            <a:t>Ринкова економіка</a:t>
          </a:r>
          <a:endParaRPr lang="ru-RU" sz="2800" b="1" dirty="0">
            <a:solidFill>
              <a:schemeClr val="bg2">
                <a:lumMod val="25000"/>
              </a:schemeClr>
            </a:solidFill>
            <a:latin typeface="Bookman Old Style" panose="02050604050505020204" pitchFamily="18" charset="0"/>
          </a:endParaRPr>
        </a:p>
      </dgm:t>
    </dgm:pt>
    <dgm:pt modelId="{D78BD178-50E6-4159-9629-120BC6A0A171}" type="parTrans" cxnId="{23659007-8AA2-4BAD-B097-146F41A553E9}">
      <dgm:prSet/>
      <dgm:spPr/>
      <dgm:t>
        <a:bodyPr/>
        <a:lstStyle/>
        <a:p>
          <a:endParaRPr lang="ru-RU"/>
        </a:p>
      </dgm:t>
    </dgm:pt>
    <dgm:pt modelId="{48B0B899-C8E0-472A-B107-831CF27C565E}" type="sibTrans" cxnId="{23659007-8AA2-4BAD-B097-146F41A553E9}">
      <dgm:prSet/>
      <dgm:spPr/>
      <dgm:t>
        <a:bodyPr/>
        <a:lstStyle/>
        <a:p>
          <a:endParaRPr lang="ru-RU"/>
        </a:p>
      </dgm:t>
    </dgm:pt>
    <dgm:pt modelId="{B2366E50-6FD8-4DFF-8E27-9429D21D9C0A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rPr>
            <a:t>Планова економіка</a:t>
          </a:r>
          <a:endParaRPr lang="ru-RU" b="1" dirty="0">
            <a:solidFill>
              <a:schemeClr val="bg2">
                <a:lumMod val="25000"/>
              </a:schemeClr>
            </a:solidFill>
            <a:latin typeface="Bookman Old Style" panose="02050604050505020204" pitchFamily="18" charset="0"/>
          </a:endParaRPr>
        </a:p>
      </dgm:t>
    </dgm:pt>
    <dgm:pt modelId="{A8F31755-2235-4499-8374-0B209EA2D2AE}" type="parTrans" cxnId="{50F00590-841C-45B6-A59D-7886B4D5C7A4}">
      <dgm:prSet/>
      <dgm:spPr/>
      <dgm:t>
        <a:bodyPr/>
        <a:lstStyle/>
        <a:p>
          <a:endParaRPr lang="ru-RU"/>
        </a:p>
      </dgm:t>
    </dgm:pt>
    <dgm:pt modelId="{B6ECFC65-B5B0-4361-AD6B-ABCB0EEB1E9F}" type="sibTrans" cxnId="{50F00590-841C-45B6-A59D-7886B4D5C7A4}">
      <dgm:prSet/>
      <dgm:spPr/>
      <dgm:t>
        <a:bodyPr/>
        <a:lstStyle/>
        <a:p>
          <a:endParaRPr lang="ru-RU"/>
        </a:p>
      </dgm:t>
    </dgm:pt>
    <dgm:pt modelId="{9DEF766C-F66E-4645-8045-B692A4C886C5}" type="pres">
      <dgm:prSet presAssocID="{9568E8B1-016A-4713-8FFA-0D328A2880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2090EA-1335-4A42-BB58-DE2DE7765C48}" type="pres">
      <dgm:prSet presAssocID="{2EE87A35-C20A-497E-9AAA-D5F49D549D0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11F60-63E1-4D8F-9F0F-CF0936055F1E}" type="pres">
      <dgm:prSet presAssocID="{B2366E50-6FD8-4DFF-8E27-9429D21D9C0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659007-8AA2-4BAD-B097-146F41A553E9}" srcId="{9568E8B1-016A-4713-8FFA-0D328A288043}" destId="{2EE87A35-C20A-497E-9AAA-D5F49D549D06}" srcOrd="0" destOrd="0" parTransId="{D78BD178-50E6-4159-9629-120BC6A0A171}" sibTransId="{48B0B899-C8E0-472A-B107-831CF27C565E}"/>
    <dgm:cxn modelId="{5EC9BCED-6552-4DEC-8F67-366F65DBA493}" type="presOf" srcId="{B2366E50-6FD8-4DFF-8E27-9429D21D9C0A}" destId="{7A011F60-63E1-4D8F-9F0F-CF0936055F1E}" srcOrd="0" destOrd="0" presId="urn:microsoft.com/office/officeart/2005/8/layout/arrow5"/>
    <dgm:cxn modelId="{50F00590-841C-45B6-A59D-7886B4D5C7A4}" srcId="{9568E8B1-016A-4713-8FFA-0D328A288043}" destId="{B2366E50-6FD8-4DFF-8E27-9429D21D9C0A}" srcOrd="1" destOrd="0" parTransId="{A8F31755-2235-4499-8374-0B209EA2D2AE}" sibTransId="{B6ECFC65-B5B0-4361-AD6B-ABCB0EEB1E9F}"/>
    <dgm:cxn modelId="{77F3859D-7FD1-45D0-8EDC-13410721EE73}" type="presOf" srcId="{2EE87A35-C20A-497E-9AAA-D5F49D549D06}" destId="{BB2090EA-1335-4A42-BB58-DE2DE7765C48}" srcOrd="0" destOrd="0" presId="urn:microsoft.com/office/officeart/2005/8/layout/arrow5"/>
    <dgm:cxn modelId="{BB9FB365-530A-4754-BD00-396F2FB42B0D}" type="presOf" srcId="{9568E8B1-016A-4713-8FFA-0D328A288043}" destId="{9DEF766C-F66E-4645-8045-B692A4C886C5}" srcOrd="0" destOrd="0" presId="urn:microsoft.com/office/officeart/2005/8/layout/arrow5"/>
    <dgm:cxn modelId="{283B3C52-F270-4818-A655-42707DAD4169}" type="presParOf" srcId="{9DEF766C-F66E-4645-8045-B692A4C886C5}" destId="{BB2090EA-1335-4A42-BB58-DE2DE7765C48}" srcOrd="0" destOrd="0" presId="urn:microsoft.com/office/officeart/2005/8/layout/arrow5"/>
    <dgm:cxn modelId="{626047DC-829A-4909-A2ED-64496BA1132A}" type="presParOf" srcId="{9DEF766C-F66E-4645-8045-B692A4C886C5}" destId="{7A011F60-63E1-4D8F-9F0F-CF0936055F1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7A91C-F953-4CBD-9A67-A0790EC0DA0D}">
      <dsp:nvSpPr>
        <dsp:cNvPr id="0" name=""/>
        <dsp:cNvSpPr/>
      </dsp:nvSpPr>
      <dsp:spPr>
        <a:xfrm>
          <a:off x="2116335" y="1372"/>
          <a:ext cx="1863328" cy="1211163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Bookman Old Style" panose="02050604050505020204" pitchFamily="18" charset="0"/>
            </a:rPr>
            <a:t>Ринкова економіка</a:t>
          </a:r>
          <a:endParaRPr lang="ru-RU" sz="2100" b="1" kern="1200" dirty="0">
            <a:latin typeface="Bookman Old Style" panose="02050604050505020204" pitchFamily="18" charset="0"/>
          </a:endParaRPr>
        </a:p>
      </dsp:txBody>
      <dsp:txXfrm>
        <a:off x="2175459" y="60496"/>
        <a:ext cx="1745080" cy="1092915"/>
      </dsp:txXfrm>
    </dsp:sp>
    <dsp:sp modelId="{775387D4-4C51-47F1-907A-9E6F2A9F1649}">
      <dsp:nvSpPr>
        <dsp:cNvPr id="0" name=""/>
        <dsp:cNvSpPr/>
      </dsp:nvSpPr>
      <dsp:spPr>
        <a:xfrm>
          <a:off x="1608559" y="715301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384500" y="194404"/>
              </a:moveTo>
              <a:arcTo wR="1616036" hR="1616036" stAng="17903608" swAng="3299424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5FEDF-FACC-4A7B-B1CD-0D0526024498}">
      <dsp:nvSpPr>
        <dsp:cNvPr id="0" name=""/>
        <dsp:cNvSpPr/>
      </dsp:nvSpPr>
      <dsp:spPr>
        <a:xfrm>
          <a:off x="3816431" y="2160240"/>
          <a:ext cx="1863328" cy="1211163"/>
        </a:xfrm>
        <a:prstGeom prst="roundRect">
          <a:avLst/>
        </a:prstGeom>
        <a:solidFill>
          <a:schemeClr val="accent2">
            <a:shade val="50000"/>
            <a:hueOff val="-448070"/>
            <a:satOff val="2475"/>
            <a:lumOff val="33813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Bookman Old Style" panose="02050604050505020204" pitchFamily="18" charset="0"/>
            </a:rPr>
            <a:t>Планова економіка</a:t>
          </a:r>
          <a:endParaRPr lang="ru-RU" sz="2100" b="1" kern="1200" dirty="0">
            <a:latin typeface="Bookman Old Style" panose="02050604050505020204" pitchFamily="18" charset="0"/>
          </a:endParaRPr>
        </a:p>
      </dsp:txBody>
      <dsp:txXfrm>
        <a:off x="3875555" y="2219364"/>
        <a:ext cx="1745080" cy="1092915"/>
      </dsp:txXfrm>
    </dsp:sp>
    <dsp:sp modelId="{F7CCE0EC-2040-4119-BC4B-ECBE7C3BD554}">
      <dsp:nvSpPr>
        <dsp:cNvPr id="0" name=""/>
        <dsp:cNvSpPr/>
      </dsp:nvSpPr>
      <dsp:spPr>
        <a:xfrm>
          <a:off x="1732960" y="53996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665654" y="2844807"/>
              </a:moveTo>
              <a:arcTo wR="1616036" hR="1616036" stAng="2969759" swAng="4618093"/>
            </a:path>
          </a:pathLst>
        </a:custGeom>
        <a:noFill/>
        <a:ln w="9525" cap="flat" cmpd="sng" algn="ctr">
          <a:solidFill>
            <a:schemeClr val="accent2">
              <a:shade val="90000"/>
              <a:hueOff val="-435842"/>
              <a:satOff val="3802"/>
              <a:lumOff val="24935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55645-9BF2-467A-8233-D380DE802515}">
      <dsp:nvSpPr>
        <dsp:cNvPr id="0" name=""/>
        <dsp:cNvSpPr/>
      </dsp:nvSpPr>
      <dsp:spPr>
        <a:xfrm>
          <a:off x="864092" y="2232254"/>
          <a:ext cx="1863328" cy="1211163"/>
        </a:xfrm>
        <a:prstGeom prst="roundRect">
          <a:avLst/>
        </a:prstGeom>
        <a:solidFill>
          <a:schemeClr val="accent2">
            <a:shade val="50000"/>
            <a:hueOff val="-448070"/>
            <a:satOff val="2475"/>
            <a:lumOff val="33813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Bookman Old Style" panose="02050604050505020204" pitchFamily="18" charset="0"/>
            </a:rPr>
            <a:t>Змішана економіка</a:t>
          </a:r>
          <a:endParaRPr lang="ru-RU" sz="2100" b="1" kern="1200" dirty="0">
            <a:latin typeface="Bookman Old Style" panose="02050604050505020204" pitchFamily="18" charset="0"/>
          </a:endParaRPr>
        </a:p>
      </dsp:txBody>
      <dsp:txXfrm>
        <a:off x="923216" y="2291378"/>
        <a:ext cx="1745080" cy="1092915"/>
      </dsp:txXfrm>
    </dsp:sp>
    <dsp:sp modelId="{F1BA4704-FF38-4C72-889F-DE21E0FD58E3}">
      <dsp:nvSpPr>
        <dsp:cNvPr id="0" name=""/>
        <dsp:cNvSpPr/>
      </dsp:nvSpPr>
      <dsp:spPr>
        <a:xfrm>
          <a:off x="1642222" y="430005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9202" y="1788254"/>
              </a:moveTo>
              <a:arcTo wR="1616036" hR="1616036" stAng="10432950" swAng="3039462"/>
            </a:path>
          </a:pathLst>
        </a:custGeom>
        <a:noFill/>
        <a:ln w="9525" cap="flat" cmpd="sng" algn="ctr">
          <a:solidFill>
            <a:schemeClr val="accent2">
              <a:shade val="90000"/>
              <a:hueOff val="-435842"/>
              <a:satOff val="3802"/>
              <a:lumOff val="24935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72798-6538-420F-9996-A47A2EA2D904}">
      <dsp:nvSpPr>
        <dsp:cNvPr id="0" name=""/>
        <dsp:cNvSpPr/>
      </dsp:nvSpPr>
      <dsp:spPr>
        <a:xfrm>
          <a:off x="0" y="0"/>
          <a:ext cx="8892480" cy="1758009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i="1" kern="1200" baseline="0" dirty="0" smtClean="0">
              <a:latin typeface="Arial Black" panose="020B0A04020102020204" pitchFamily="34" charset="0"/>
            </a:rPr>
            <a:t>Ринкова </a:t>
          </a:r>
          <a:r>
            <a:rPr lang="ru-RU" sz="3800" b="1" i="1" kern="1200" baseline="0" dirty="0" err="1" smtClean="0">
              <a:latin typeface="Arial Black" panose="020B0A04020102020204" pitchFamily="34" charset="0"/>
            </a:rPr>
            <a:t>економіка</a:t>
          </a:r>
          <a:r>
            <a:rPr lang="ru-RU" sz="3800" b="1" i="1" kern="1200" baseline="0" dirty="0" smtClean="0">
              <a:latin typeface="Arial Black" panose="020B0A04020102020204" pitchFamily="34" charset="0"/>
            </a:rPr>
            <a:t> </a:t>
          </a:r>
          <a:r>
            <a:rPr lang="ru-RU" sz="3800" b="1" i="1" kern="1200" baseline="0" dirty="0" smtClean="0">
              <a:latin typeface="Arial Black" panose="020B0A04020102020204" pitchFamily="34" charset="0"/>
            </a:rPr>
            <a:t> заснована на </a:t>
          </a:r>
          <a:r>
            <a:rPr lang="ru-RU" sz="3800" b="1" i="1" kern="1200" baseline="0" dirty="0" err="1" smtClean="0">
              <a:latin typeface="Arial Black" panose="020B0A04020102020204" pitchFamily="34" charset="0"/>
            </a:rPr>
            <a:t>наступних</a:t>
          </a:r>
          <a:r>
            <a:rPr lang="ru-RU" sz="3800" b="1" i="1" kern="1200" baseline="0" dirty="0" smtClean="0">
              <a:latin typeface="Arial Black" panose="020B0A04020102020204" pitchFamily="34" charset="0"/>
            </a:rPr>
            <a:t> принципах:</a:t>
          </a:r>
        </a:p>
      </dsp:txBody>
      <dsp:txXfrm>
        <a:off x="0" y="0"/>
        <a:ext cx="8892480" cy="1758009"/>
      </dsp:txXfrm>
    </dsp:sp>
    <dsp:sp modelId="{3426D26D-E1BF-436B-B9DD-107E43348EA9}">
      <dsp:nvSpPr>
        <dsp:cNvPr id="0" name=""/>
        <dsp:cNvSpPr/>
      </dsp:nvSpPr>
      <dsp:spPr>
        <a:xfrm>
          <a:off x="1085" y="1758009"/>
          <a:ext cx="1778061" cy="3691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baseline="0" dirty="0" err="1" smtClean="0">
              <a:latin typeface="Bookman Old Style" panose="02050604050505020204" pitchFamily="18" charset="0"/>
            </a:rPr>
            <a:t>Підприємництва</a:t>
          </a:r>
          <a:endParaRPr lang="ru-RU" sz="2400" b="1" i="1" kern="1200" baseline="0" dirty="0">
            <a:latin typeface="Monotype Corsiva" pitchFamily="66" charset="0"/>
          </a:endParaRPr>
        </a:p>
      </dsp:txBody>
      <dsp:txXfrm>
        <a:off x="1085" y="1758009"/>
        <a:ext cx="1778061" cy="3691820"/>
      </dsp:txXfrm>
    </dsp:sp>
    <dsp:sp modelId="{AFD9F41F-A2CD-4115-B769-22123DC285BD}">
      <dsp:nvSpPr>
        <dsp:cNvPr id="0" name=""/>
        <dsp:cNvSpPr/>
      </dsp:nvSpPr>
      <dsp:spPr>
        <a:xfrm>
          <a:off x="1779147" y="1758009"/>
          <a:ext cx="1778061" cy="3691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err="1" smtClean="0">
              <a:latin typeface="Bookman Old Style" panose="02050604050505020204" pitchFamily="18" charset="0"/>
            </a:rPr>
            <a:t>договірних</a:t>
          </a:r>
          <a:r>
            <a:rPr lang="ru-RU" sz="1800" b="1" i="1" kern="1200" baseline="0" dirty="0" smtClean="0">
              <a:latin typeface="Bookman Old Style" panose="02050604050505020204" pitchFamily="18" charset="0"/>
            </a:rPr>
            <a:t> </a:t>
          </a:r>
          <a:r>
            <a:rPr lang="ru-RU" sz="1800" b="1" i="1" kern="1200" baseline="0" dirty="0" err="1" smtClean="0">
              <a:latin typeface="Bookman Old Style" panose="02050604050505020204" pitchFamily="18" charset="0"/>
            </a:rPr>
            <a:t>відносин</a:t>
          </a:r>
          <a:r>
            <a:rPr lang="ru-RU" sz="1800" b="1" i="1" kern="1200" baseline="0" dirty="0" smtClean="0">
              <a:latin typeface="Bookman Old Style" panose="02050604050505020204" pitchFamily="18" charset="0"/>
            </a:rPr>
            <a:t> </a:t>
          </a:r>
          <a:r>
            <a:rPr lang="ru-RU" sz="1800" b="1" i="1" kern="1200" baseline="0" dirty="0" err="1" smtClean="0">
              <a:latin typeface="Bookman Old Style" panose="02050604050505020204" pitchFamily="18" charset="0"/>
            </a:rPr>
            <a:t>між</a:t>
          </a:r>
          <a:r>
            <a:rPr lang="ru-RU" sz="1800" b="1" i="1" kern="1200" baseline="0" dirty="0" smtClean="0">
              <a:latin typeface="Bookman Old Style" panose="02050604050505020204" pitchFamily="18" charset="0"/>
            </a:rPr>
            <a:t> </a:t>
          </a:r>
          <a:r>
            <a:rPr lang="ru-RU" sz="1800" b="1" i="1" kern="1200" baseline="0" dirty="0" err="1" smtClean="0">
              <a:latin typeface="Bookman Old Style" panose="02050604050505020204" pitchFamily="18" charset="0"/>
            </a:rPr>
            <a:t>господарюючими</a:t>
          </a:r>
          <a:r>
            <a:rPr lang="ru-RU" sz="1800" b="1" i="1" kern="1200" baseline="0" dirty="0" smtClean="0">
              <a:latin typeface="Bookman Old Style" panose="02050604050505020204" pitchFamily="18" charset="0"/>
            </a:rPr>
            <a:t> </a:t>
          </a:r>
          <a:r>
            <a:rPr lang="ru-RU" sz="1800" b="1" i="1" kern="1200" baseline="0" dirty="0" err="1" smtClean="0">
              <a:latin typeface="Bookman Old Style" panose="02050604050505020204" pitchFamily="18" charset="0"/>
            </a:rPr>
            <a:t>суб'єктами</a:t>
          </a:r>
          <a:r>
            <a:rPr lang="ru-RU" sz="1800" b="1" i="1" kern="1200" baseline="0" dirty="0" smtClean="0">
              <a:latin typeface="Bookman Old Style" panose="02050604050505020204" pitchFamily="18" charset="0"/>
            </a:rPr>
            <a:t> (людьми, </a:t>
          </a:r>
          <a:r>
            <a:rPr lang="ru-RU" sz="1800" b="1" i="1" kern="1200" baseline="0" dirty="0" err="1" smtClean="0">
              <a:latin typeface="Bookman Old Style" panose="02050604050505020204" pitchFamily="18" charset="0"/>
            </a:rPr>
            <a:t>підприємствами</a:t>
          </a:r>
          <a:r>
            <a:rPr lang="ru-RU" sz="1800" b="1" i="1" kern="1200" baseline="0" dirty="0" smtClean="0">
              <a:latin typeface="Bookman Old Style" panose="02050604050505020204" pitchFamily="18" charset="0"/>
            </a:rPr>
            <a:t> і т. д</a:t>
          </a:r>
          <a:r>
            <a:rPr lang="ru-RU" sz="1800" b="1" i="1" kern="1200" baseline="0" dirty="0" smtClean="0">
              <a:latin typeface="Bookman Old Style" panose="02050604050505020204" pitchFamily="18" charset="0"/>
            </a:rPr>
            <a:t>.)</a:t>
          </a:r>
          <a:endParaRPr lang="ru-RU" sz="1800" b="1" i="1" kern="1200" baseline="0" dirty="0">
            <a:latin typeface="Bookman Old Style" panose="02050604050505020204" pitchFamily="18" charset="0"/>
          </a:endParaRPr>
        </a:p>
      </dsp:txBody>
      <dsp:txXfrm>
        <a:off x="1779147" y="1758009"/>
        <a:ext cx="1778061" cy="3691820"/>
      </dsp:txXfrm>
    </dsp:sp>
    <dsp:sp modelId="{1DE5B072-8355-4088-A980-45CC32577887}">
      <dsp:nvSpPr>
        <dsp:cNvPr id="0" name=""/>
        <dsp:cNvSpPr/>
      </dsp:nvSpPr>
      <dsp:spPr>
        <a:xfrm>
          <a:off x="3557209" y="1758009"/>
          <a:ext cx="1778061" cy="3691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err="1" smtClean="0">
              <a:latin typeface="Bookman Old Style" panose="02050604050505020204" pitchFamily="18" charset="0"/>
            </a:rPr>
            <a:t>обмеженого</a:t>
          </a:r>
          <a:r>
            <a:rPr lang="ru-RU" sz="1600" b="1" i="1" kern="1200" baseline="0" dirty="0" smtClean="0">
              <a:latin typeface="Bookman Old Style" panose="02050604050505020204" pitchFamily="18" charset="0"/>
            </a:rPr>
            <a:t> </a:t>
          </a:r>
          <a:r>
            <a:rPr lang="ru-RU" sz="1600" b="1" i="1" kern="1200" baseline="0" dirty="0" err="1" smtClean="0">
              <a:latin typeface="Bookman Old Style" panose="02050604050505020204" pitchFamily="18" charset="0"/>
            </a:rPr>
            <a:t>втручання</a:t>
          </a:r>
          <a:r>
            <a:rPr lang="ru-RU" sz="1600" b="1" i="1" kern="1200" baseline="0" dirty="0" smtClean="0">
              <a:latin typeface="Bookman Old Style" panose="02050604050505020204" pitchFamily="18" charset="0"/>
            </a:rPr>
            <a:t> </a:t>
          </a:r>
          <a:r>
            <a:rPr lang="ru-RU" sz="1600" b="1" i="1" kern="1200" baseline="0" dirty="0" err="1" smtClean="0">
              <a:latin typeface="Bookman Old Style" panose="02050604050505020204" pitchFamily="18" charset="0"/>
            </a:rPr>
            <a:t>держави</a:t>
          </a:r>
          <a:r>
            <a:rPr lang="ru-RU" sz="1600" b="1" i="1" kern="1200" baseline="0" dirty="0" smtClean="0">
              <a:latin typeface="Bookman Old Style" panose="02050604050505020204" pitchFamily="18" charset="0"/>
            </a:rPr>
            <a:t> в </a:t>
          </a:r>
          <a:r>
            <a:rPr lang="ru-RU" sz="1600" b="1" i="1" kern="1200" baseline="0" dirty="0" err="1" smtClean="0">
              <a:latin typeface="Bookman Old Style" panose="02050604050505020204" pitchFamily="18" charset="0"/>
            </a:rPr>
            <a:t>господарську</a:t>
          </a:r>
          <a:r>
            <a:rPr lang="ru-RU" sz="1600" b="1" i="1" kern="1200" baseline="0" dirty="0" smtClean="0">
              <a:latin typeface="Bookman Old Style" panose="02050604050505020204" pitchFamily="18" charset="0"/>
            </a:rPr>
            <a:t> </a:t>
          </a:r>
          <a:r>
            <a:rPr lang="ru-RU" sz="1600" b="1" i="1" kern="1200" baseline="0" dirty="0" err="1" smtClean="0">
              <a:latin typeface="Bookman Old Style" panose="02050604050505020204" pitchFamily="18" charset="0"/>
            </a:rPr>
            <a:t>діяльність</a:t>
          </a:r>
          <a:endParaRPr lang="ru-RU" sz="1600" b="1" i="1" kern="1200" baseline="0" dirty="0" smtClean="0">
            <a:latin typeface="Bookman Old Style" panose="02050604050505020204" pitchFamily="18" charset="0"/>
          </a:endParaRPr>
        </a:p>
      </dsp:txBody>
      <dsp:txXfrm>
        <a:off x="3557209" y="1758009"/>
        <a:ext cx="1778061" cy="3691820"/>
      </dsp:txXfrm>
    </dsp:sp>
    <dsp:sp modelId="{B66DB550-2BCE-49F3-B0C8-960416D6AC27}">
      <dsp:nvSpPr>
        <dsp:cNvPr id="0" name=""/>
        <dsp:cNvSpPr/>
      </dsp:nvSpPr>
      <dsp:spPr>
        <a:xfrm>
          <a:off x="5335270" y="1758009"/>
          <a:ext cx="1778061" cy="3691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err="1" smtClean="0">
              <a:latin typeface="Bookman Old Style" panose="02050604050505020204" pitchFamily="18" charset="0"/>
            </a:rPr>
            <a:t>ринкового</a:t>
          </a:r>
          <a:r>
            <a:rPr lang="ru-RU" sz="1800" b="1" i="1" kern="1200" baseline="0" dirty="0" smtClean="0">
              <a:latin typeface="Bookman Old Style" panose="02050604050505020204" pitchFamily="18" charset="0"/>
            </a:rPr>
            <a:t> </a:t>
          </a:r>
          <a:r>
            <a:rPr lang="ru-RU" sz="1800" b="1" i="1" kern="1200" baseline="0" dirty="0" err="1" smtClean="0">
              <a:latin typeface="Bookman Old Style" panose="02050604050505020204" pitchFamily="18" charset="0"/>
            </a:rPr>
            <a:t>ціноутворення</a:t>
          </a:r>
          <a:endParaRPr lang="ru-RU" sz="1800" b="1" i="1" kern="1200" baseline="0" dirty="0" smtClean="0">
            <a:latin typeface="Bookman Old Style" panose="02050604050505020204" pitchFamily="18" charset="0"/>
          </a:endParaRPr>
        </a:p>
      </dsp:txBody>
      <dsp:txXfrm>
        <a:off x="5335270" y="1758009"/>
        <a:ext cx="1778061" cy="3691820"/>
      </dsp:txXfrm>
    </dsp:sp>
    <dsp:sp modelId="{5D5C9DC6-7E36-4D47-8566-A25888D78112}">
      <dsp:nvSpPr>
        <dsp:cNvPr id="0" name=""/>
        <dsp:cNvSpPr/>
      </dsp:nvSpPr>
      <dsp:spPr>
        <a:xfrm>
          <a:off x="7114418" y="1800207"/>
          <a:ext cx="1778061" cy="3691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50" b="1" i="1" kern="1200" baseline="0" dirty="0" err="1" smtClean="0">
              <a:latin typeface="Bookman Old Style" panose="02050604050505020204" pitchFamily="18" charset="0"/>
            </a:rPr>
            <a:t>різноманіття</a:t>
          </a:r>
          <a:r>
            <a:rPr lang="ru-RU" sz="1650" b="1" i="1" kern="1200" baseline="0" dirty="0" smtClean="0">
              <a:latin typeface="Bookman Old Style" panose="02050604050505020204" pitchFamily="18" charset="0"/>
            </a:rPr>
            <a:t> форм </a:t>
          </a:r>
          <a:r>
            <a:rPr lang="ru-RU" sz="1650" b="1" i="1" kern="1200" baseline="0" dirty="0" err="1" smtClean="0">
              <a:latin typeface="Bookman Old Style" panose="02050604050505020204" pitchFamily="18" charset="0"/>
            </a:rPr>
            <a:t>власності</a:t>
          </a:r>
          <a:r>
            <a:rPr lang="ru-RU" sz="1650" b="1" i="1" kern="1200" baseline="0" dirty="0" smtClean="0">
              <a:latin typeface="Bookman Old Style" panose="02050604050505020204" pitchFamily="18" charset="0"/>
            </a:rPr>
            <a:t> на </a:t>
          </a:r>
          <a:r>
            <a:rPr lang="ru-RU" sz="1650" b="1" i="1" kern="1200" baseline="0" dirty="0" err="1" smtClean="0">
              <a:latin typeface="Bookman Old Style" panose="02050604050505020204" pitchFamily="18" charset="0"/>
            </a:rPr>
            <a:t>засоби</a:t>
          </a:r>
          <a:r>
            <a:rPr lang="ru-RU" sz="1650" b="1" i="1" kern="1200" baseline="0" dirty="0" smtClean="0">
              <a:latin typeface="Bookman Old Style" panose="02050604050505020204" pitchFamily="18" charset="0"/>
            </a:rPr>
            <a:t> </a:t>
          </a:r>
          <a:r>
            <a:rPr lang="ru-RU" sz="1650" b="1" i="1" kern="1200" baseline="0" dirty="0" err="1" smtClean="0">
              <a:latin typeface="Bookman Old Style" panose="02050604050505020204" pitchFamily="18" charset="0"/>
            </a:rPr>
            <a:t>виробництва</a:t>
          </a:r>
          <a:endParaRPr lang="ru-RU" sz="1650" b="1" i="1" kern="1200" baseline="0" dirty="0" smtClean="0">
            <a:latin typeface="Bookman Old Style" panose="02050604050505020204" pitchFamily="18" charset="0"/>
          </a:endParaRPr>
        </a:p>
      </dsp:txBody>
      <dsp:txXfrm>
        <a:off x="7114418" y="1800207"/>
        <a:ext cx="1778061" cy="3691820"/>
      </dsp:txXfrm>
    </dsp:sp>
    <dsp:sp modelId="{5D6B76F8-C95F-4030-B2DF-0349E7AEF296}">
      <dsp:nvSpPr>
        <dsp:cNvPr id="0" name=""/>
        <dsp:cNvSpPr/>
      </dsp:nvSpPr>
      <dsp:spPr>
        <a:xfrm>
          <a:off x="0" y="5449829"/>
          <a:ext cx="8892480" cy="410202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090EA-1335-4A42-BB58-DE2DE7765C48}">
      <dsp:nvSpPr>
        <dsp:cNvPr id="0" name=""/>
        <dsp:cNvSpPr/>
      </dsp:nvSpPr>
      <dsp:spPr>
        <a:xfrm rot="16200000">
          <a:off x="483" y="360427"/>
          <a:ext cx="3343144" cy="3343144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rPr>
            <a:t>Ринкова економіка</a:t>
          </a:r>
          <a:endParaRPr lang="ru-RU" sz="2800" b="1" kern="1200" dirty="0">
            <a:solidFill>
              <a:schemeClr val="bg2">
                <a:lumMod val="25000"/>
              </a:schemeClr>
            </a:solidFill>
            <a:latin typeface="Bookman Old Style" panose="02050604050505020204" pitchFamily="18" charset="0"/>
          </a:endParaRPr>
        </a:p>
      </dsp:txBody>
      <dsp:txXfrm rot="5400000">
        <a:off x="483" y="1196213"/>
        <a:ext cx="2758094" cy="1671572"/>
      </dsp:txXfrm>
    </dsp:sp>
    <dsp:sp modelId="{7A011F60-63E1-4D8F-9F0F-CF0936055F1E}">
      <dsp:nvSpPr>
        <dsp:cNvPr id="0" name=""/>
        <dsp:cNvSpPr/>
      </dsp:nvSpPr>
      <dsp:spPr>
        <a:xfrm rot="5400000">
          <a:off x="3544459" y="360427"/>
          <a:ext cx="3343144" cy="3343144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rPr>
            <a:t>Планова економіка</a:t>
          </a:r>
          <a:endParaRPr lang="ru-RU" sz="3200" b="1" kern="1200" dirty="0">
            <a:solidFill>
              <a:schemeClr val="bg2">
                <a:lumMod val="25000"/>
              </a:schemeClr>
            </a:solidFill>
            <a:latin typeface="Bookman Old Style" panose="02050604050505020204" pitchFamily="18" charset="0"/>
          </a:endParaRPr>
        </a:p>
      </dsp:txBody>
      <dsp:txXfrm rot="-5400000">
        <a:off x="4129509" y="1196213"/>
        <a:ext cx="2758094" cy="1671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65EB8C-ACBF-4F60-83F8-EFEBD9FD1686}" type="datetimeFigureOut">
              <a:rPr lang="en-US" smtClean="0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52AA6B-536C-4BD3-A42F-82E5F7E2A4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3B6A65-7A07-43AD-BF22-B555EF12D966}" type="datetimeFigureOut">
              <a:rPr lang="en-US" smtClean="0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6FC5F1-1D08-4DCA-A863-9DD5C796F8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F2A359-D7A0-4D80-A37C-DDFB4B3F748F}" type="datetimeFigureOut">
              <a:rPr lang="en-US" smtClean="0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0EB730-A0DF-4FF6-8147-4CFE87D50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146DC1-A41A-425A-A28C-945BFB0F832D}" type="datetimeFigureOut">
              <a:rPr lang="en-US" smtClean="0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DD5F2A-20D0-4513-B0F2-739F844B85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443C85-CF1D-4B9E-856A-187C3A03AF3C}" type="datetimeFigureOut">
              <a:rPr lang="en-US" smtClean="0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479EC1-5739-4717-A1D3-CB75ACC92C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AEC2F5-39B0-431D-AE00-F090E6D949F6}" type="datetimeFigureOut">
              <a:rPr lang="en-US" smtClean="0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62677E-1463-4A88-A5BC-8A9DFCD1AE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A78980-44FE-4B85-87DC-23F6333C67A8}" type="datetimeFigureOut">
              <a:rPr lang="en-US" smtClean="0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F6B312-FC36-4067-BF26-E59E35C603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A29EAD-69AB-4FBE-A034-307A020A8820}" type="datetimeFigureOut">
              <a:rPr lang="en-US" smtClean="0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6DF250-64C0-496B-8057-0C8F852B10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7EB264-659F-4EFA-89D4-3AC0B2FF0BEE}" type="datetimeFigureOut">
              <a:rPr lang="en-US" smtClean="0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28BA29-970E-4816-B9A2-D5E92413E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BA1897-BC28-48EF-8712-8F5CF44D0B2E}" type="datetimeFigureOut">
              <a:rPr lang="en-US" smtClean="0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B69B51-8B4A-42E5-A188-9C724AF38C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C3BA2A-CBEC-4D18-8AE8-226F653F568A}" type="datetimeFigureOut">
              <a:rPr lang="en-US" smtClean="0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A3046D-C878-48AD-8296-EA5A1C29AC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B0272685-FFBD-48BF-BD8F-7A5A036F90CA}" type="datetimeFigureOut">
              <a:rPr lang="en-US" smtClean="0"/>
              <a:pPr>
                <a:defRPr/>
              </a:pPr>
              <a:t>7/11/2018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A77C508-E59B-41DA-86DE-EEE6282914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654304" cy="211742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sz="4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Arial Black" panose="020B0A04020102020204" pitchFamily="34" charset="0"/>
              </a:rPr>
              <a:t>Моделі ринкової, планової та змішаної економіки. </a:t>
            </a:r>
            <a:endParaRPr lang="ru-RU" sz="4400" b="1" dirty="0">
              <a:solidFill>
                <a:schemeClr val="bg2">
                  <a:lumMod val="25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23908646"/>
              </p:ext>
            </p:extLst>
          </p:nvPr>
        </p:nvGraphicFramePr>
        <p:xfrm>
          <a:off x="1475656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92696"/>
            <a:ext cx="7467600" cy="21602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err="1" smtClean="0">
                <a:latin typeface="Bookman Old Style" panose="02050604050505020204" pitchFamily="18" charset="0"/>
              </a:rPr>
              <a:t>Така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економічна</a:t>
            </a:r>
            <a:r>
              <a:rPr lang="ru-RU" sz="2400" dirty="0" smtClean="0">
                <a:latin typeface="Bookman Old Style" panose="02050604050505020204" pitchFamily="18" charset="0"/>
              </a:rPr>
              <a:t> система </a:t>
            </a:r>
            <a:r>
              <a:rPr lang="ru-RU" sz="2400" dirty="0" err="1" smtClean="0">
                <a:latin typeface="Bookman Old Style" panose="02050604050505020204" pitchFamily="18" charset="0"/>
              </a:rPr>
              <a:t>заперечує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приватну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власність</a:t>
            </a:r>
            <a:r>
              <a:rPr lang="ru-RU" sz="2400" dirty="0" smtClean="0">
                <a:latin typeface="Bookman Old Style" panose="02050604050505020204" pitchFamily="18" charset="0"/>
              </a:rPr>
              <a:t> на </a:t>
            </a:r>
            <a:r>
              <a:rPr lang="ru-RU" sz="2400" dirty="0" err="1" smtClean="0">
                <a:latin typeface="Bookman Old Style" panose="02050604050505020204" pitchFamily="18" charset="0"/>
              </a:rPr>
              <a:t>засоби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виробництва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або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повністю</a:t>
            </a:r>
            <a:r>
              <a:rPr lang="ru-RU" sz="2400" dirty="0" smtClean="0">
                <a:latin typeface="Bookman Old Style" panose="02050604050505020204" pitchFamily="18" charset="0"/>
              </a:rPr>
              <a:t>, </a:t>
            </a:r>
            <a:r>
              <a:rPr lang="ru-RU" sz="2400" dirty="0" err="1" smtClean="0">
                <a:latin typeface="Bookman Old Style" panose="02050604050505020204" pitchFamily="18" charset="0"/>
              </a:rPr>
              <a:t>або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частково</a:t>
            </a:r>
            <a:r>
              <a:rPr lang="ru-RU" sz="2400" dirty="0" smtClean="0">
                <a:latin typeface="Bookman Old Style" panose="02050604050505020204" pitchFamily="18" charset="0"/>
              </a:rPr>
              <a:t>, і </a:t>
            </a:r>
            <a:r>
              <a:rPr lang="ru-RU" sz="2400" dirty="0" err="1" smtClean="0">
                <a:latin typeface="Bookman Old Style" panose="02050604050505020204" pitchFamily="18" charset="0"/>
              </a:rPr>
              <a:t>протиставляє</a:t>
            </a:r>
            <a:r>
              <a:rPr lang="ru-RU" sz="2400" dirty="0" smtClean="0">
                <a:latin typeface="Bookman Old Style" panose="02050604050505020204" pitchFamily="18" charset="0"/>
              </a:rPr>
              <a:t> себе </a:t>
            </a:r>
            <a:r>
              <a:rPr lang="ru-RU" sz="2400" dirty="0" err="1" smtClean="0">
                <a:latin typeface="Bookman Old Style" panose="02050604050505020204" pitchFamily="18" charset="0"/>
              </a:rPr>
              <a:t>ринковій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економіці</a:t>
            </a:r>
            <a:r>
              <a:rPr lang="ru-RU" sz="2400" dirty="0" smtClean="0">
                <a:latin typeface="Bookman Old Style" panose="02050604050505020204" pitchFamily="18" charset="0"/>
              </a:rPr>
              <a:t>.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74860943"/>
              </p:ext>
            </p:extLst>
          </p:nvPr>
        </p:nvGraphicFramePr>
        <p:xfrm>
          <a:off x="1259632" y="2276872"/>
          <a:ext cx="68880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latin typeface="Arial Black" panose="020B0A04020102020204" pitchFamily="34" charset="0"/>
              </a:rPr>
              <a:t>Змішана економіка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1786" y="764704"/>
            <a:ext cx="7643813" cy="17287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400" dirty="0" err="1" smtClean="0">
                <a:latin typeface="Bookman Old Style" panose="02050604050505020204" pitchFamily="18" charset="0"/>
              </a:rPr>
              <a:t>Змішана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економіка</a:t>
            </a:r>
            <a:r>
              <a:rPr lang="ru-RU" sz="2400" dirty="0" smtClean="0">
                <a:latin typeface="Bookman Old Style" panose="02050604050505020204" pitchFamily="18" charset="0"/>
              </a:rPr>
              <a:t> (</a:t>
            </a:r>
            <a:r>
              <a:rPr lang="ru-RU" sz="2400" dirty="0" err="1" smtClean="0">
                <a:latin typeface="Bookman Old Style" panose="02050604050505020204" pitchFamily="18" charset="0"/>
              </a:rPr>
              <a:t>гібридна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економіка</a:t>
            </a:r>
            <a:r>
              <a:rPr lang="ru-RU" sz="2400" dirty="0" smtClean="0">
                <a:latin typeface="Bookman Old Style" panose="02050604050505020204" pitchFamily="18" charset="0"/>
              </a:rPr>
              <a:t>) - </a:t>
            </a:r>
            <a:r>
              <a:rPr lang="ru-RU" sz="2400" dirty="0" err="1" smtClean="0">
                <a:latin typeface="Bookman Old Style" panose="02050604050505020204" pitchFamily="18" charset="0"/>
              </a:rPr>
              <a:t>економіка</a:t>
            </a:r>
            <a:r>
              <a:rPr lang="ru-RU" sz="2400" dirty="0" smtClean="0">
                <a:latin typeface="Bookman Old Style" panose="02050604050505020204" pitchFamily="18" charset="0"/>
              </a:rPr>
              <a:t>, яка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включає</a:t>
            </a:r>
            <a:r>
              <a:rPr lang="ru-RU" sz="2400" dirty="0" smtClean="0">
                <a:latin typeface="Bookman Old Style" panose="02050604050505020204" pitchFamily="18" charset="0"/>
              </a:rPr>
              <a:t> як </a:t>
            </a:r>
            <a:r>
              <a:rPr lang="ru-RU" sz="2400" dirty="0" err="1" smtClean="0">
                <a:latin typeface="Bookman Old Style" panose="02050604050505020204" pitchFamily="18" charset="0"/>
              </a:rPr>
              <a:t>приватну</a:t>
            </a:r>
            <a:r>
              <a:rPr lang="ru-RU" sz="2400" dirty="0" smtClean="0">
                <a:latin typeface="Bookman Old Style" panose="02050604050505020204" pitchFamily="18" charset="0"/>
              </a:rPr>
              <a:t> і </a:t>
            </a:r>
            <a:r>
              <a:rPr lang="ru-RU" sz="2400" dirty="0" err="1" smtClean="0">
                <a:latin typeface="Bookman Old Style" panose="02050604050505020204" pitchFamily="18" charset="0"/>
              </a:rPr>
              <a:t>корпоративну</a:t>
            </a:r>
            <a:r>
              <a:rPr lang="ru-RU" sz="2400" dirty="0" smtClean="0">
                <a:latin typeface="Bookman Old Style" panose="02050604050505020204" pitchFamily="18" charset="0"/>
              </a:rPr>
              <a:t>, так і </a:t>
            </a:r>
            <a:r>
              <a:rPr lang="ru-RU" sz="2400" dirty="0" err="1" smtClean="0">
                <a:latin typeface="Bookman Old Style" panose="02050604050505020204" pitchFamily="18" charset="0"/>
              </a:rPr>
              <a:t>суспільну</a:t>
            </a:r>
            <a:r>
              <a:rPr lang="ru-RU" sz="2400" dirty="0" smtClean="0">
                <a:latin typeface="Bookman Old Style" panose="02050604050505020204" pitchFamily="18" charset="0"/>
              </a:rPr>
              <a:t>, </a:t>
            </a:r>
            <a:r>
              <a:rPr lang="ru-RU" sz="2400" dirty="0" err="1" smtClean="0">
                <a:latin typeface="Bookman Old Style" panose="02050604050505020204" pitchFamily="18" charset="0"/>
              </a:rPr>
              <a:t>або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державну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власність</a:t>
            </a:r>
            <a:r>
              <a:rPr lang="ru-RU" sz="2400" dirty="0" smtClean="0">
                <a:latin typeface="Bookman Old Style" panose="02050604050505020204" pitchFamily="18" charset="0"/>
              </a:rPr>
              <a:t> на </a:t>
            </a:r>
            <a:r>
              <a:rPr lang="ru-RU" sz="2400" dirty="0" err="1" smtClean="0">
                <a:latin typeface="Bookman Old Style" panose="02050604050505020204" pitchFamily="18" charset="0"/>
              </a:rPr>
              <a:t>засоби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виробництва</a:t>
            </a:r>
            <a:r>
              <a:rPr lang="ru-RU" sz="2400" dirty="0" smtClean="0">
                <a:latin typeface="Bookman Old Style" panose="02050604050505020204" pitchFamily="18" charset="0"/>
              </a:rPr>
              <a:t>.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18436" name="Picture 6" descr="экономика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1299"/>
            <a:ext cx="6624736" cy="397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7332" y="404664"/>
            <a:ext cx="7467600" cy="2448272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err="1" smtClean="0">
                <a:latin typeface="Bookman Old Style" panose="02050604050505020204" pitchFamily="18" charset="0"/>
              </a:rPr>
              <a:t>більшість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сучасних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національних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економік</a:t>
            </a:r>
            <a:r>
              <a:rPr lang="ru-RU" sz="2400" dirty="0" smtClean="0">
                <a:latin typeface="Bookman Old Style" panose="02050604050505020204" pitchFamily="18" charset="0"/>
              </a:rPr>
              <a:t> - </a:t>
            </a:r>
            <a:r>
              <a:rPr lang="ru-RU" sz="2400" dirty="0" err="1" smtClean="0">
                <a:latin typeface="Bookman Old Style" panose="02050604050505020204" pitchFamily="18" charset="0"/>
              </a:rPr>
              <a:t>гібридні</a:t>
            </a:r>
            <a:r>
              <a:rPr lang="ru-RU" sz="2400" dirty="0" smtClean="0">
                <a:latin typeface="Bookman Old Style" panose="02050604050505020204" pitchFamily="18" charset="0"/>
              </a:rPr>
              <a:t>, тому </a:t>
            </a:r>
            <a:r>
              <a:rPr lang="ru-RU" sz="2400" dirty="0" err="1" smtClean="0">
                <a:latin typeface="Bookman Old Style" panose="02050604050505020204" pitchFamily="18" charset="0"/>
              </a:rPr>
              <a:t>що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включають</a:t>
            </a:r>
            <a:r>
              <a:rPr lang="ru-RU" sz="2400" dirty="0" smtClean="0">
                <a:latin typeface="Bookman Old Style" panose="02050604050505020204" pitchFamily="18" charset="0"/>
              </a:rPr>
              <a:t> в себе як </a:t>
            </a:r>
            <a:r>
              <a:rPr lang="ru-RU" sz="2400" dirty="0" err="1" smtClean="0">
                <a:latin typeface="Bookman Old Style" panose="02050604050505020204" pitchFamily="18" charset="0"/>
              </a:rPr>
              <a:t>приватну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власність</a:t>
            </a:r>
            <a:r>
              <a:rPr lang="ru-RU" sz="2400" dirty="0" smtClean="0">
                <a:latin typeface="Bookman Old Style" panose="02050604050505020204" pitchFamily="18" charset="0"/>
              </a:rPr>
              <a:t>, так </a:t>
            </a:r>
            <a:r>
              <a:rPr lang="ru-RU" sz="2400" dirty="0" err="1" smtClean="0">
                <a:latin typeface="Bookman Old Style" panose="02050604050505020204" pitchFamily="18" charset="0"/>
              </a:rPr>
              <a:t>і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елементи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державної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і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близькою</a:t>
            </a:r>
            <a:r>
              <a:rPr lang="ru-RU" sz="2400" dirty="0" smtClean="0">
                <a:latin typeface="Bookman Old Style" panose="02050604050505020204" pitchFamily="18" charset="0"/>
              </a:rPr>
              <a:t> до </a:t>
            </a:r>
            <a:r>
              <a:rPr lang="ru-RU" sz="2400" dirty="0" err="1" smtClean="0">
                <a:latin typeface="Bookman Old Style" panose="02050604050505020204" pitchFamily="18" charset="0"/>
              </a:rPr>
              <a:t>неї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корпоративної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власності</a:t>
            </a:r>
            <a:r>
              <a:rPr lang="ru-RU" sz="2400" dirty="0" smtClean="0">
                <a:latin typeface="Bookman Old Style" panose="02050604050505020204" pitchFamily="18" charset="0"/>
              </a:rPr>
              <a:t>, </a:t>
            </a:r>
            <a:r>
              <a:rPr lang="ru-RU" sz="2400" dirty="0" err="1" smtClean="0">
                <a:latin typeface="Bookman Old Style" panose="02050604050505020204" pitchFamily="18" charset="0"/>
              </a:rPr>
              <a:t>причому</a:t>
            </a:r>
            <a:r>
              <a:rPr lang="ru-RU" sz="2400" dirty="0" smtClean="0">
                <a:latin typeface="Bookman Old Style" panose="02050604050505020204" pitchFamily="18" charset="0"/>
              </a:rPr>
              <a:t> в </a:t>
            </a:r>
            <a:r>
              <a:rPr lang="ru-RU" sz="2400" dirty="0" err="1" smtClean="0">
                <a:latin typeface="Bookman Old Style" panose="02050604050505020204" pitchFamily="18" charset="0"/>
              </a:rPr>
              <a:t>багатьох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розвинених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країнах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остання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відіграє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провідну</a:t>
            </a:r>
            <a:r>
              <a:rPr lang="ru-RU" sz="2400" dirty="0" smtClean="0">
                <a:latin typeface="Bookman Old Style" panose="02050604050505020204" pitchFamily="18" charset="0"/>
              </a:rPr>
              <a:t> роль.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19461" name="Picture 6" descr="экономика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экономика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44" y="4005064"/>
            <a:ext cx="23764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Ринкова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еконо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міка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971600" y="908720"/>
            <a:ext cx="7467600" cy="561627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Ринкова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економіка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—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економіка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, заснована на принципах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вільного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підприємництва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,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різноманіття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форм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власності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на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засоби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виробництва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,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ринкового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ціноутворення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,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договірних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відносин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між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господарюючими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суб'єктами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,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обмеженого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втручання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держави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в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господарську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2400" dirty="0" err="1" smtClean="0">
                <a:solidFill>
                  <a:schemeClr val="tx2"/>
                </a:solidFill>
                <a:latin typeface="Bookman Old Style" panose="02050604050505020204" pitchFamily="18" charset="0"/>
              </a:rPr>
              <a:t>діяльність</a:t>
            </a:r>
            <a:r>
              <a:rPr lang="ru-RU" altLang="uk-UA" sz="2400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.</a:t>
            </a:r>
            <a:endParaRPr lang="ru-RU" altLang="uk-UA" sz="2400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4799012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4"/>
          <p:cNvSpPr>
            <a:spLocks noGrp="1"/>
          </p:cNvSpPr>
          <p:nvPr>
            <p:ph idx="1"/>
          </p:nvPr>
        </p:nvSpPr>
        <p:spPr>
          <a:xfrm>
            <a:off x="107504" y="189706"/>
            <a:ext cx="8928992" cy="791369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uk-UA" altLang="uk-UA" sz="3000" b="1" dirty="0" smtClean="0">
                <a:latin typeface="Arial Black" panose="020B0A04020102020204" pitchFamily="34" charset="0"/>
              </a:rPr>
              <a:t>Схема фінансових потоків в ринковій економіці </a:t>
            </a:r>
            <a:endParaRPr lang="uk-UA" altLang="uk-UA" sz="3000" b="1" dirty="0" smtClean="0">
              <a:latin typeface="Arial Black" panose="020B0A04020102020204" pitchFamily="34" charset="0"/>
            </a:endParaRPr>
          </a:p>
          <a:p>
            <a:pPr algn="ctr" eaLnBrk="1" hangingPunct="1"/>
            <a:endParaRPr lang="uk-UA" altLang="uk-UA" sz="2800" b="1" dirty="0">
              <a:latin typeface="Arial Black" panose="020B0A04020102020204" pitchFamily="34" charset="0"/>
            </a:endParaRPr>
          </a:p>
          <a:p>
            <a:pPr algn="ctr" eaLnBrk="1" hangingPunct="1"/>
            <a:endParaRPr lang="ru-RU" altLang="uk-UA" b="1" dirty="0" smtClean="0"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5881" y="3071560"/>
            <a:ext cx="2808287" cy="792162"/>
          </a:xfrm>
          <a:prstGeom prst="round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latin typeface="Bookman Old Style" panose="02050604050505020204" pitchFamily="18" charset="0"/>
              </a:rPr>
              <a:t>Уряд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5375" y="1850931"/>
            <a:ext cx="1873250" cy="719137"/>
          </a:xfrm>
          <a:prstGeom prst="round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Bookman Old Style" panose="02050604050505020204" pitchFamily="18" charset="0"/>
              </a:rPr>
              <a:t>Ринок товарів і послуг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1467" y="1124744"/>
            <a:ext cx="2303462" cy="576262"/>
          </a:xfrm>
          <a:prstGeom prst="round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Bookman Old Style" panose="02050604050505020204" pitchFamily="18" charset="0"/>
              </a:rPr>
              <a:t>Зовнішня економіка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924175"/>
            <a:ext cx="2627313" cy="649288"/>
          </a:xfrm>
          <a:prstGeom prst="round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latin typeface="Bookman Old Style" panose="02050604050505020204" pitchFamily="18" charset="0"/>
              </a:rPr>
              <a:t>Домогосподарство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688" y="2924175"/>
            <a:ext cx="1871662" cy="649288"/>
          </a:xfrm>
          <a:prstGeom prst="round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Bookman Old Style" panose="02050604050505020204" pitchFamily="18" charset="0"/>
              </a:rPr>
              <a:t>Фірми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375" y="4481513"/>
            <a:ext cx="1800225" cy="647700"/>
          </a:xfrm>
          <a:prstGeom prst="round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Bookman Old Style" panose="02050604050505020204" pitchFamily="18" charset="0"/>
              </a:rPr>
              <a:t>Фінансові </a:t>
            </a:r>
            <a:r>
              <a:rPr lang="uk-UA" b="1" dirty="0" smtClean="0">
                <a:latin typeface="Bookman Old Style" panose="02050604050505020204" pitchFamily="18" charset="0"/>
              </a:rPr>
              <a:t>ринки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63938" y="5589240"/>
            <a:ext cx="2089150" cy="863600"/>
          </a:xfrm>
          <a:prstGeom prst="round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Bookman Old Style" panose="02050604050505020204" pitchFamily="18" charset="0"/>
              </a:rPr>
              <a:t>Ринок ресурсів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4427538" y="2591185"/>
            <a:ext cx="215900" cy="4318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4427538" y="3976814"/>
            <a:ext cx="215900" cy="43338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углом 15"/>
          <p:cNvSpPr/>
          <p:nvPr/>
        </p:nvSpPr>
        <p:spPr>
          <a:xfrm rot="10800000">
            <a:off x="5747702" y="3730794"/>
            <a:ext cx="1873250" cy="2520950"/>
          </a:xfrm>
          <a:prstGeom prst="bentArrow">
            <a:avLst>
              <a:gd name="adj1" fmla="val 10061"/>
              <a:gd name="adj2" fmla="val 21888"/>
              <a:gd name="adj3" fmla="val 12550"/>
              <a:gd name="adj4" fmla="val 736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углом 16"/>
          <p:cNvSpPr/>
          <p:nvPr/>
        </p:nvSpPr>
        <p:spPr>
          <a:xfrm>
            <a:off x="1043608" y="1024510"/>
            <a:ext cx="2232025" cy="1944688"/>
          </a:xfrm>
          <a:prstGeom prst="bentArrow">
            <a:avLst>
              <a:gd name="adj1" fmla="val 7433"/>
              <a:gd name="adj2" fmla="val 10061"/>
              <a:gd name="adj3" fmla="val 7570"/>
              <a:gd name="adj4" fmla="val 9123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углом 17"/>
          <p:cNvSpPr/>
          <p:nvPr/>
        </p:nvSpPr>
        <p:spPr>
          <a:xfrm rot="16200000">
            <a:off x="1402978" y="4002316"/>
            <a:ext cx="2268538" cy="1835150"/>
          </a:xfrm>
          <a:prstGeom prst="bentArrow">
            <a:avLst>
              <a:gd name="adj1" fmla="val 10061"/>
              <a:gd name="adj2" fmla="val 21888"/>
              <a:gd name="adj3" fmla="val 12550"/>
              <a:gd name="adj4" fmla="val 736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углом 18"/>
          <p:cNvSpPr/>
          <p:nvPr/>
        </p:nvSpPr>
        <p:spPr>
          <a:xfrm>
            <a:off x="1979613" y="1773238"/>
            <a:ext cx="1584325" cy="1079500"/>
          </a:xfrm>
          <a:prstGeom prst="bentArrow">
            <a:avLst>
              <a:gd name="adj1" fmla="val 10061"/>
              <a:gd name="adj2" fmla="val 21888"/>
              <a:gd name="adj3" fmla="val 12550"/>
              <a:gd name="adj4" fmla="val 736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10800000">
            <a:off x="5508625" y="3916713"/>
            <a:ext cx="1584325" cy="1079500"/>
          </a:xfrm>
          <a:prstGeom prst="bentArrow">
            <a:avLst>
              <a:gd name="adj1" fmla="val 10061"/>
              <a:gd name="adj2" fmla="val 21888"/>
              <a:gd name="adj3" fmla="val 12550"/>
              <a:gd name="adj4" fmla="val 736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rot="5400000">
            <a:off x="6202362" y="1189038"/>
            <a:ext cx="1014413" cy="2338388"/>
          </a:xfrm>
          <a:prstGeom prst="bentArrow">
            <a:avLst>
              <a:gd name="adj1" fmla="val 10061"/>
              <a:gd name="adj2" fmla="val 21888"/>
              <a:gd name="adj3" fmla="val 12550"/>
              <a:gd name="adj4" fmla="val 736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верх 22"/>
          <p:cNvSpPr/>
          <p:nvPr/>
        </p:nvSpPr>
        <p:spPr>
          <a:xfrm rot="14277565">
            <a:off x="5866191" y="3385655"/>
            <a:ext cx="401637" cy="126671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8025558">
            <a:off x="5807869" y="2066132"/>
            <a:ext cx="504825" cy="115093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5400000">
            <a:off x="2649538" y="3046413"/>
            <a:ext cx="387350" cy="4318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углом 31"/>
          <p:cNvSpPr/>
          <p:nvPr/>
        </p:nvSpPr>
        <p:spPr>
          <a:xfrm rot="5400000">
            <a:off x="6129304" y="815436"/>
            <a:ext cx="1800225" cy="2520950"/>
          </a:xfrm>
          <a:prstGeom prst="bentArrow">
            <a:avLst>
              <a:gd name="adj1" fmla="val 6326"/>
              <a:gd name="adj2" fmla="val 12177"/>
              <a:gd name="adj3" fmla="val 19273"/>
              <a:gd name="adj4" fmla="val 4001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 влево 33"/>
          <p:cNvSpPr/>
          <p:nvPr/>
        </p:nvSpPr>
        <p:spPr>
          <a:xfrm rot="3364838">
            <a:off x="5371306" y="1942307"/>
            <a:ext cx="1939925" cy="35401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углом 34"/>
          <p:cNvSpPr/>
          <p:nvPr/>
        </p:nvSpPr>
        <p:spPr>
          <a:xfrm flipV="1">
            <a:off x="2339976" y="3882297"/>
            <a:ext cx="1223962" cy="1089025"/>
          </a:xfrm>
          <a:prstGeom prst="bentArrow">
            <a:avLst>
              <a:gd name="adj1" fmla="val 10061"/>
              <a:gd name="adj2" fmla="val 21888"/>
              <a:gd name="adj3" fmla="val 12550"/>
              <a:gd name="adj4" fmla="val 6886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79835706"/>
              </p:ext>
            </p:extLst>
          </p:nvPr>
        </p:nvGraphicFramePr>
        <p:xfrm>
          <a:off x="0" y="260648"/>
          <a:ext cx="8892480" cy="586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8"/>
          <p:cNvSpPr>
            <a:spLocks noGrp="1"/>
          </p:cNvSpPr>
          <p:nvPr>
            <p:ph idx="1"/>
          </p:nvPr>
        </p:nvSpPr>
        <p:spPr>
          <a:xfrm>
            <a:off x="755576" y="284163"/>
            <a:ext cx="8280920" cy="629091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uk-UA" b="1" dirty="0" err="1" smtClean="0">
                <a:latin typeface="Arial Black" panose="020B0A04020102020204" pitchFamily="34" charset="0"/>
              </a:rPr>
              <a:t>Основні</a:t>
            </a:r>
            <a:r>
              <a:rPr lang="ru-RU" altLang="uk-UA" b="1" dirty="0" smtClean="0">
                <a:latin typeface="Arial Black" panose="020B0A04020102020204" pitchFamily="34" charset="0"/>
              </a:rPr>
              <a:t> </a:t>
            </a:r>
            <a:r>
              <a:rPr lang="ru-RU" altLang="uk-UA" b="1" dirty="0" err="1" smtClean="0">
                <a:latin typeface="Arial Black" panose="020B0A04020102020204" pitchFamily="34" charset="0"/>
              </a:rPr>
              <a:t>риси</a:t>
            </a:r>
            <a:r>
              <a:rPr lang="ru-RU" altLang="uk-UA" b="1" dirty="0" smtClean="0">
                <a:latin typeface="Arial Black" panose="020B0A04020102020204" pitchFamily="34" charset="0"/>
              </a:rPr>
              <a:t> </a:t>
            </a:r>
            <a:r>
              <a:rPr lang="ru-RU" altLang="uk-UA" b="1" dirty="0" err="1" smtClean="0">
                <a:latin typeface="Arial Black" panose="020B0A04020102020204" pitchFamily="34" charset="0"/>
              </a:rPr>
              <a:t>ринкової</a:t>
            </a:r>
            <a:r>
              <a:rPr lang="ru-RU" altLang="uk-UA" b="1" dirty="0">
                <a:latin typeface="Arial Black" panose="020B0A04020102020204" pitchFamily="34" charset="0"/>
              </a:rPr>
              <a:t> </a:t>
            </a:r>
            <a:r>
              <a:rPr lang="ru-RU" altLang="uk-UA" b="1" dirty="0" err="1" smtClean="0">
                <a:latin typeface="Arial Black" panose="020B0A04020102020204" pitchFamily="34" charset="0"/>
              </a:rPr>
              <a:t>економіки</a:t>
            </a:r>
            <a:r>
              <a:rPr lang="ru-RU" altLang="uk-UA" b="1" dirty="0" smtClean="0">
                <a:latin typeface="Arial Black" panose="020B0A0402010202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uk-UA" sz="2200" b="1" i="1" dirty="0" err="1" smtClean="0">
                <a:latin typeface="Bookman Old Style" panose="02050604050505020204" pitchFamily="18" charset="0"/>
              </a:rPr>
              <a:t>конкуренція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 -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суперництво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суб'єктів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ринкових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відносин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 за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кращі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умови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 та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результати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комерційної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діяльності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;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3300"/>
            <a:ext cx="273685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605666"/>
            <a:ext cx="19716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экономика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881477" cy="348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4"/>
          <p:cNvSpPr>
            <a:spLocks noGrp="1"/>
          </p:cNvSpPr>
          <p:nvPr>
            <p:ph idx="1"/>
          </p:nvPr>
        </p:nvSpPr>
        <p:spPr>
          <a:xfrm>
            <a:off x="899591" y="692695"/>
            <a:ext cx="7283971" cy="5781129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uk-UA" sz="2200" b="1" i="1" dirty="0" err="1" smtClean="0">
                <a:latin typeface="Bookman Old Style" panose="02050604050505020204" pitchFamily="18" charset="0"/>
              </a:rPr>
              <a:t>різноманіття</a:t>
            </a:r>
            <a:r>
              <a:rPr lang="ru-RU" altLang="uk-UA" sz="2200" b="1" i="1" dirty="0" smtClean="0">
                <a:latin typeface="Bookman Old Style" panose="02050604050505020204" pitchFamily="18" charset="0"/>
              </a:rPr>
              <a:t> форм </a:t>
            </a:r>
            <a:r>
              <a:rPr lang="ru-RU" altLang="uk-UA" sz="2200" b="1" i="1" dirty="0" err="1" smtClean="0">
                <a:latin typeface="Bookman Old Style" panose="02050604050505020204" pitchFamily="18" charset="0"/>
              </a:rPr>
              <a:t>власності</a:t>
            </a:r>
            <a:r>
              <a:rPr lang="ru-RU" altLang="uk-UA" sz="2200" b="1" i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(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приватної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,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колективної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,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державної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,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общинної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);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23050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эконом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05" y="2914902"/>
            <a:ext cx="28479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900112" y="260350"/>
            <a:ext cx="7848352" cy="6213475"/>
          </a:xfrm>
        </p:spPr>
        <p:txBody>
          <a:bodyPr/>
          <a:lstStyle/>
          <a:p>
            <a:pPr eaLnBrk="1" hangingPunct="1"/>
            <a:r>
              <a:rPr lang="ru-RU" altLang="uk-UA" sz="2200" b="1" i="1" dirty="0" err="1" smtClean="0">
                <a:latin typeface="Bookman Old Style" panose="02050604050505020204" pitchFamily="18" charset="0"/>
              </a:rPr>
              <a:t>повна</a:t>
            </a:r>
            <a:r>
              <a:rPr lang="ru-RU" altLang="uk-UA" sz="2200" b="1" i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200" b="1" i="1" dirty="0" err="1" smtClean="0">
                <a:latin typeface="Bookman Old Style" panose="02050604050505020204" pitchFamily="18" charset="0"/>
              </a:rPr>
              <a:t>адміністративна</a:t>
            </a:r>
            <a:r>
              <a:rPr lang="ru-RU" altLang="uk-UA" sz="2200" b="1" i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200" b="1" i="1" dirty="0" err="1" smtClean="0">
                <a:latin typeface="Bookman Old Style" panose="02050604050505020204" pitchFamily="18" charset="0"/>
              </a:rPr>
              <a:t>незалежність</a:t>
            </a:r>
            <a:r>
              <a:rPr lang="ru-RU" altLang="uk-UA" sz="2200" b="1" i="1" dirty="0" smtClean="0">
                <a:latin typeface="Bookman Old Style" panose="02050604050505020204" pitchFamily="18" charset="0"/>
              </a:rPr>
              <a:t> і </a:t>
            </a:r>
            <a:r>
              <a:rPr lang="ru-RU" altLang="uk-UA" sz="2200" b="1" i="1" dirty="0" err="1" smtClean="0">
                <a:latin typeface="Bookman Old Style" panose="02050604050505020204" pitchFamily="18" charset="0"/>
              </a:rPr>
              <a:t>самостійність</a:t>
            </a:r>
            <a:r>
              <a:rPr lang="ru-RU" altLang="uk-UA" sz="2200" b="1" i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200" b="1" i="1" dirty="0" err="1" smtClean="0">
                <a:latin typeface="Bookman Old Style" panose="02050604050505020204" pitchFamily="18" charset="0"/>
              </a:rPr>
              <a:t>товаровиробника</a:t>
            </a:r>
            <a:r>
              <a:rPr lang="ru-RU" altLang="uk-UA" sz="2200" b="1" i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-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товаровиробник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 повинен бути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власником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результатів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своєї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праці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;</a:t>
            </a:r>
          </a:p>
          <a:p>
            <a:pPr eaLnBrk="1" hangingPunct="1">
              <a:buFont typeface="Wingdings" pitchFamily="2" charset="2"/>
              <a:buNone/>
            </a:pPr>
            <a:endParaRPr lang="ru-RU" altLang="uk-UA" sz="2200" dirty="0" smtClean="0"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uk-UA" sz="2200" b="1" i="1" dirty="0" err="1" smtClean="0">
                <a:latin typeface="Bookman Old Style" panose="02050604050505020204" pitchFamily="18" charset="0"/>
              </a:rPr>
              <a:t>вільний</a:t>
            </a:r>
            <a:r>
              <a:rPr lang="ru-RU" altLang="uk-UA" sz="2200" b="1" i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200" b="1" i="1" dirty="0" err="1" smtClean="0">
                <a:latin typeface="Bookman Old Style" panose="02050604050505020204" pitchFamily="18" charset="0"/>
              </a:rPr>
              <a:t>вибір</a:t>
            </a:r>
            <a:r>
              <a:rPr lang="ru-RU" altLang="uk-UA" sz="2200" b="1" i="1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постачальників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сировини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 і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покупців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200" dirty="0" err="1" smtClean="0">
                <a:latin typeface="Bookman Old Style" panose="02050604050505020204" pitchFamily="18" charset="0"/>
              </a:rPr>
              <a:t>продукції</a:t>
            </a:r>
            <a:r>
              <a:rPr lang="ru-RU" altLang="uk-UA" sz="2200" dirty="0" smtClean="0">
                <a:latin typeface="Bookman Old Style" panose="02050604050505020204" pitchFamily="18" charset="0"/>
              </a:rPr>
              <a:t>;</a:t>
            </a:r>
          </a:p>
          <a:p>
            <a:pPr eaLnBrk="1" hangingPunct="1"/>
            <a:endParaRPr lang="uk-UA" altLang="uk-UA" sz="2000" dirty="0" smtClean="0">
              <a:latin typeface="Arial" charset="0"/>
            </a:endParaRPr>
          </a:p>
          <a:p>
            <a:pPr eaLnBrk="1" hangingPunct="1"/>
            <a:endParaRPr lang="uk-UA" altLang="uk-UA" sz="2000" dirty="0" smtClean="0"/>
          </a:p>
          <a:p>
            <a:pPr eaLnBrk="1" hangingPunct="1"/>
            <a:endParaRPr lang="uk-UA" altLang="uk-UA" sz="2000" dirty="0" smtClean="0"/>
          </a:p>
          <a:p>
            <a:pPr eaLnBrk="1" hangingPunct="1">
              <a:buFont typeface="Wingdings" pitchFamily="2" charset="2"/>
              <a:buNone/>
            </a:pPr>
            <a:endParaRPr lang="uk-UA" altLang="uk-UA" sz="2000" dirty="0" smtClean="0"/>
          </a:p>
          <a:p>
            <a:pPr eaLnBrk="1" hangingPunct="1"/>
            <a:endParaRPr lang="uk-UA" altLang="uk-UA" sz="2000" dirty="0" smtClean="0"/>
          </a:p>
          <a:p>
            <a:pPr eaLnBrk="1" hangingPunct="1"/>
            <a:endParaRPr lang="uk-UA" altLang="uk-UA" sz="2000" dirty="0" smtClean="0"/>
          </a:p>
        </p:txBody>
      </p:sp>
      <p:pic>
        <p:nvPicPr>
          <p:cNvPr id="1433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98937"/>
            <a:ext cx="2665412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экономика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22662"/>
            <a:ext cx="40179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064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uk-UA" altLang="uk-UA" cap="none" dirty="0" smtClean="0"/>
              <a:t>    </a:t>
            </a:r>
            <a:r>
              <a:rPr lang="uk-UA" altLang="uk-UA" sz="4400" cap="none" dirty="0" smtClean="0">
                <a:latin typeface="Arial Black" panose="020B0A04020102020204" pitchFamily="34" charset="0"/>
              </a:rPr>
              <a:t>ПЛАНОВА ЕКОНОМІКА</a:t>
            </a:r>
            <a:endParaRPr lang="ru-RU" altLang="uk-UA" sz="4400" cap="none" dirty="0" smtClean="0">
              <a:latin typeface="Arial Black" panose="020B0A04020102020204" pitchFamily="34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043608" y="981075"/>
            <a:ext cx="7705105" cy="542131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uk-UA" sz="2400" dirty="0" err="1" smtClean="0">
                <a:latin typeface="Bookman Old Style" panose="02050604050505020204" pitchFamily="18" charset="0"/>
              </a:rPr>
              <a:t>Державна</a:t>
            </a:r>
            <a:r>
              <a:rPr lang="ru-RU" altLang="uk-UA" sz="2400" dirty="0" smtClean="0">
                <a:latin typeface="Bookman Old Style" panose="02050604050505020204" pitchFamily="18" charset="0"/>
              </a:rPr>
              <a:t>, </a:t>
            </a:r>
            <a:r>
              <a:rPr lang="ru-RU" altLang="uk-UA" sz="2400" dirty="0" err="1" smtClean="0">
                <a:latin typeface="Bookman Old Style" panose="02050604050505020204" pitchFamily="18" charset="0"/>
              </a:rPr>
              <a:t>командна</a:t>
            </a:r>
            <a:r>
              <a:rPr lang="ru-RU" altLang="uk-UA" sz="2400" dirty="0" smtClean="0">
                <a:latin typeface="Bookman Old Style" panose="02050604050505020204" pitchFamily="18" charset="0"/>
              </a:rPr>
              <a:t>, </a:t>
            </a:r>
            <a:r>
              <a:rPr lang="ru-RU" altLang="uk-UA" sz="2400" dirty="0" err="1" smtClean="0">
                <a:latin typeface="Bookman Old Style" panose="02050604050505020204" pitchFamily="18" charset="0"/>
              </a:rPr>
              <a:t>планова</a:t>
            </a:r>
            <a:r>
              <a:rPr lang="ru-RU" altLang="uk-UA" sz="2400" dirty="0" smtClean="0">
                <a:latin typeface="Bookman Old Style" panose="02050604050505020204" pitchFamily="18" charset="0"/>
              </a:rPr>
              <a:t>, </a:t>
            </a:r>
            <a:r>
              <a:rPr lang="ru-RU" altLang="uk-UA" sz="2400" dirty="0" err="1" smtClean="0">
                <a:latin typeface="Bookman Old Style" panose="02050604050505020204" pitchFamily="18" charset="0"/>
              </a:rPr>
              <a:t>також</a:t>
            </a:r>
            <a:r>
              <a:rPr lang="ru-RU" altLang="uk-UA" sz="2400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400" dirty="0" err="1" smtClean="0">
                <a:latin typeface="Bookman Old Style" panose="02050604050505020204" pitchFamily="18" charset="0"/>
              </a:rPr>
              <a:t>соціалістична</a:t>
            </a:r>
            <a:r>
              <a:rPr lang="ru-RU" altLang="uk-UA" sz="2400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400" dirty="0" err="1" smtClean="0">
                <a:latin typeface="Bookman Old Style" panose="02050604050505020204" pitchFamily="18" charset="0"/>
              </a:rPr>
              <a:t>економіка</a:t>
            </a:r>
            <a:r>
              <a:rPr lang="ru-RU" altLang="uk-UA" sz="2400" dirty="0" smtClean="0">
                <a:latin typeface="Bookman Old Style" panose="02050604050505020204" pitchFamily="18" charset="0"/>
              </a:rPr>
              <a:t> - </a:t>
            </a:r>
            <a:r>
              <a:rPr lang="ru-RU" altLang="uk-UA" sz="2400" dirty="0" err="1" smtClean="0">
                <a:latin typeface="Bookman Old Style" panose="02050604050505020204" pitchFamily="18" charset="0"/>
              </a:rPr>
              <a:t>це</a:t>
            </a:r>
            <a:r>
              <a:rPr lang="ru-RU" altLang="uk-UA" sz="2400" dirty="0" smtClean="0">
                <a:latin typeface="Bookman Old Style" panose="02050604050505020204" pitchFamily="18" charset="0"/>
              </a:rPr>
              <a:t> форма </a:t>
            </a:r>
            <a:r>
              <a:rPr lang="ru-RU" altLang="uk-UA" sz="2400" dirty="0" err="1" smtClean="0">
                <a:latin typeface="Bookman Old Style" panose="02050604050505020204" pitchFamily="18" charset="0"/>
              </a:rPr>
              <a:t>економічного</a:t>
            </a:r>
            <a:r>
              <a:rPr lang="ru-RU" altLang="uk-UA" sz="2400" dirty="0" smtClean="0">
                <a:latin typeface="Bookman Old Style" panose="02050604050505020204" pitchFamily="18" charset="0"/>
              </a:rPr>
              <a:t> устрою, при </a:t>
            </a:r>
            <a:r>
              <a:rPr lang="ru-RU" altLang="uk-UA" sz="2400" dirty="0" err="1" smtClean="0">
                <a:latin typeface="Bookman Old Style" panose="02050604050505020204" pitchFamily="18" charset="0"/>
              </a:rPr>
              <a:t>якій</a:t>
            </a:r>
            <a:r>
              <a:rPr lang="ru-RU" altLang="uk-UA" sz="2400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400" dirty="0" err="1" smtClean="0">
                <a:latin typeface="Bookman Old Style" panose="02050604050505020204" pitchFamily="18" charset="0"/>
              </a:rPr>
              <a:t>матеріальні</a:t>
            </a:r>
            <a:r>
              <a:rPr lang="ru-RU" altLang="uk-UA" sz="2400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400" dirty="0" err="1" smtClean="0">
                <a:latin typeface="Bookman Old Style" panose="02050604050505020204" pitchFamily="18" charset="0"/>
              </a:rPr>
              <a:t>ресурси</a:t>
            </a:r>
            <a:r>
              <a:rPr lang="ru-RU" altLang="uk-UA" sz="2400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400" dirty="0" err="1" smtClean="0">
                <a:latin typeface="Bookman Old Style" panose="02050604050505020204" pitchFamily="18" charset="0"/>
              </a:rPr>
              <a:t>знаходяться</a:t>
            </a:r>
            <a:r>
              <a:rPr lang="ru-RU" altLang="uk-UA" sz="2400" dirty="0" smtClean="0">
                <a:latin typeface="Bookman Old Style" panose="02050604050505020204" pitchFamily="18" charset="0"/>
              </a:rPr>
              <a:t> у </a:t>
            </a:r>
            <a:r>
              <a:rPr lang="ru-RU" altLang="uk-UA" sz="2400" dirty="0" err="1" smtClean="0">
                <a:latin typeface="Bookman Old Style" panose="02050604050505020204" pitchFamily="18" charset="0"/>
              </a:rPr>
              <a:t>державній</a:t>
            </a:r>
            <a:r>
              <a:rPr lang="ru-RU" altLang="uk-UA" sz="2400" dirty="0" smtClean="0">
                <a:latin typeface="Bookman Old Style" panose="02050604050505020204" pitchFamily="18" charset="0"/>
              </a:rPr>
              <a:t> </a:t>
            </a:r>
            <a:r>
              <a:rPr lang="ru-RU" altLang="uk-UA" sz="2400" dirty="0" err="1" smtClean="0">
                <a:latin typeface="Bookman Old Style" panose="02050604050505020204" pitchFamily="18" charset="0"/>
              </a:rPr>
              <a:t>власності</a:t>
            </a:r>
            <a:r>
              <a:rPr lang="ru-RU" altLang="uk-UA" sz="2400" dirty="0" smtClean="0">
                <a:latin typeface="Bookman Old Style" panose="02050604050505020204" pitchFamily="18" charset="0"/>
              </a:rPr>
              <a:t> і </a:t>
            </a:r>
            <a:r>
              <a:rPr lang="ru-RU" altLang="uk-UA" sz="2400" dirty="0" err="1" smtClean="0">
                <a:latin typeface="Bookman Old Style" panose="02050604050505020204" pitchFamily="18" charset="0"/>
              </a:rPr>
              <a:t>розподіляються</a:t>
            </a:r>
            <a:r>
              <a:rPr lang="ru-RU" altLang="uk-UA" sz="2400" dirty="0" smtClean="0">
                <a:latin typeface="Bookman Old Style" panose="02050604050505020204" pitchFamily="18" charset="0"/>
              </a:rPr>
              <a:t> урядом.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381635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32656"/>
            <a:ext cx="7467600" cy="2693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2400" dirty="0" smtClean="0">
                <a:latin typeface="Arial Black" panose="020B0A04020102020204" pitchFamily="34" charset="0"/>
              </a:rPr>
              <a:t>    </a:t>
            </a:r>
            <a:r>
              <a:rPr lang="ru-RU" sz="2400" b="1" dirty="0" err="1" smtClean="0">
                <a:latin typeface="Arial Black" panose="020B0A04020102020204" pitchFamily="34" charset="0"/>
              </a:rPr>
              <a:t>Ознаки</a:t>
            </a:r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atin typeface="Arial Black" panose="020B0A04020102020204" pitchFamily="34" charset="0"/>
              </a:rPr>
              <a:t>командної</a:t>
            </a:r>
            <a:r>
              <a:rPr lang="ru-RU" sz="2400" b="1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latin typeface="Arial Black" panose="020B0A04020102020204" pitchFamily="34" charset="0"/>
              </a:rPr>
              <a:t>економіки</a:t>
            </a:r>
            <a:r>
              <a:rPr lang="ru-RU" sz="2400" b="1" dirty="0" smtClean="0">
                <a:latin typeface="Arial Black" panose="020B0A04020102020204" pitchFamily="34" charset="0"/>
              </a:rPr>
              <a:t>: </a:t>
            </a:r>
            <a:endParaRPr lang="ru-RU" sz="2400" b="1" dirty="0" smtClean="0">
              <a:latin typeface="Arial Black" panose="020B0A040201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b="1" dirty="0">
                <a:latin typeface="Bookman Old Style" panose="02050604050505020204" pitchFamily="18" charset="0"/>
              </a:rPr>
              <a:t>	</a:t>
            </a:r>
            <a:r>
              <a:rPr lang="ru-RU" sz="2200" dirty="0" err="1" smtClean="0">
                <a:latin typeface="Bookman Old Style" panose="02050604050505020204" pitchFamily="18" charset="0"/>
              </a:rPr>
              <a:t>Державні</a:t>
            </a:r>
            <a:r>
              <a:rPr lang="ru-RU" sz="2200" dirty="0" smtClean="0"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latin typeface="Bookman Old Style" panose="02050604050505020204" pitchFamily="18" charset="0"/>
              </a:rPr>
              <a:t>органи</a:t>
            </a:r>
            <a:r>
              <a:rPr lang="ru-RU" sz="2200" dirty="0" smtClean="0"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latin typeface="Bookman Old Style" panose="02050604050505020204" pitchFamily="18" charset="0"/>
              </a:rPr>
              <a:t>планують</a:t>
            </a:r>
            <a:r>
              <a:rPr lang="ru-RU" sz="2200" dirty="0" smtClean="0">
                <a:latin typeface="Bookman Old Style" panose="02050604050505020204" pitchFamily="18" charset="0"/>
              </a:rPr>
              <a:t>, </a:t>
            </a:r>
            <a:r>
              <a:rPr lang="ru-RU" sz="2200" dirty="0" err="1" smtClean="0">
                <a:latin typeface="Bookman Old Style" panose="02050604050505020204" pitchFamily="18" charset="0"/>
              </a:rPr>
              <a:t>регулюють</a:t>
            </a:r>
            <a:r>
              <a:rPr lang="ru-RU" sz="2200" dirty="0" smtClean="0"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latin typeface="Bookman Old Style" panose="02050604050505020204" pitchFamily="18" charset="0"/>
              </a:rPr>
              <a:t>асортимент</a:t>
            </a:r>
            <a:r>
              <a:rPr lang="ru-RU" sz="2200" dirty="0" smtClean="0">
                <a:latin typeface="Bookman Old Style" panose="02050604050505020204" pitchFamily="18" charset="0"/>
              </a:rPr>
              <a:t> та </a:t>
            </a:r>
            <a:r>
              <a:rPr lang="ru-RU" sz="2200" dirty="0" err="1" smtClean="0">
                <a:latin typeface="Bookman Old Style" panose="02050604050505020204" pitchFamily="18" charset="0"/>
              </a:rPr>
              <a:t>обсяги</a:t>
            </a:r>
            <a:r>
              <a:rPr lang="ru-RU" sz="2200" dirty="0" smtClean="0"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latin typeface="Bookman Old Style" panose="02050604050505020204" pitchFamily="18" charset="0"/>
              </a:rPr>
              <a:t>виробництва</a:t>
            </a:r>
            <a:r>
              <a:rPr lang="ru-RU" sz="2200" dirty="0" smtClean="0"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latin typeface="Bookman Old Style" panose="02050604050505020204" pitchFamily="18" charset="0"/>
              </a:rPr>
              <a:t>всіх</a:t>
            </a:r>
            <a:r>
              <a:rPr lang="ru-RU" sz="2200" dirty="0" smtClean="0"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latin typeface="Bookman Old Style" panose="02050604050505020204" pitchFamily="18" charset="0"/>
              </a:rPr>
              <a:t>товарів</a:t>
            </a:r>
            <a:r>
              <a:rPr lang="ru-RU" sz="2200" dirty="0" smtClean="0">
                <a:latin typeface="Bookman Old Style" panose="02050604050505020204" pitchFamily="18" charset="0"/>
              </a:rPr>
              <a:t> і </a:t>
            </a:r>
            <a:r>
              <a:rPr lang="ru-RU" sz="2200" dirty="0" err="1" smtClean="0">
                <a:latin typeface="Bookman Old Style" panose="02050604050505020204" pitchFamily="18" charset="0"/>
              </a:rPr>
              <a:t>послуг</a:t>
            </a:r>
            <a:r>
              <a:rPr lang="ru-RU" sz="2200" dirty="0" smtClean="0">
                <a:latin typeface="Bookman Old Style" panose="02050604050505020204" pitchFamily="18" charset="0"/>
              </a:rPr>
              <a:t> </a:t>
            </a:r>
            <a:r>
              <a:rPr lang="ru-RU" sz="2200" dirty="0" smtClean="0">
                <a:latin typeface="Bookman Old Style" panose="02050604050505020204" pitchFamily="18" charset="0"/>
              </a:rPr>
              <a:t>(</a:t>
            </a:r>
            <a:r>
              <a:rPr lang="ru-RU" sz="2200" dirty="0" err="1" smtClean="0">
                <a:latin typeface="Bookman Old Style" panose="02050604050505020204" pitchFamily="18" charset="0"/>
              </a:rPr>
              <a:t>командними</a:t>
            </a:r>
            <a:r>
              <a:rPr lang="ru-RU" sz="2200" dirty="0" smtClean="0">
                <a:latin typeface="Bookman Old Style" panose="02050604050505020204" pitchFamily="18" charset="0"/>
              </a:rPr>
              <a:t> методами</a:t>
            </a:r>
            <a:r>
              <a:rPr lang="ru-RU" sz="2200" dirty="0" smtClean="0">
                <a:latin typeface="Bookman Old Style" panose="02050604050505020204" pitchFamily="18" charset="0"/>
              </a:rPr>
              <a:t>), </a:t>
            </a:r>
            <a:r>
              <a:rPr lang="ru-RU" sz="2200" dirty="0" err="1" smtClean="0">
                <a:latin typeface="Bookman Old Style" panose="02050604050505020204" pitchFamily="18" charset="0"/>
              </a:rPr>
              <a:t>ціни</a:t>
            </a:r>
            <a:r>
              <a:rPr lang="ru-RU" sz="2200" dirty="0" smtClean="0">
                <a:latin typeface="Bookman Old Style" panose="02050604050505020204" pitchFamily="18" charset="0"/>
              </a:rPr>
              <a:t> на </a:t>
            </a:r>
            <a:r>
              <a:rPr lang="ru-RU" sz="2200" dirty="0" err="1" smtClean="0">
                <a:latin typeface="Bookman Old Style" panose="02050604050505020204" pitchFamily="18" charset="0"/>
              </a:rPr>
              <a:t>всі</a:t>
            </a:r>
            <a:r>
              <a:rPr lang="ru-RU" sz="2200" dirty="0" smtClean="0"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latin typeface="Bookman Old Style" panose="02050604050505020204" pitchFamily="18" charset="0"/>
              </a:rPr>
              <a:t>продукти</a:t>
            </a:r>
            <a:r>
              <a:rPr lang="ru-RU" sz="2200" dirty="0" smtClean="0">
                <a:latin typeface="Bookman Old Style" panose="02050604050505020204" pitchFamily="18" charset="0"/>
              </a:rPr>
              <a:t> та </a:t>
            </a:r>
            <a:r>
              <a:rPr lang="ru-RU" sz="2200" dirty="0" err="1" smtClean="0">
                <a:latin typeface="Bookman Old Style" panose="02050604050505020204" pitchFamily="18" charset="0"/>
              </a:rPr>
              <a:t>величини</a:t>
            </a:r>
            <a:r>
              <a:rPr lang="ru-RU" sz="2200" dirty="0" smtClean="0"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latin typeface="Bookman Old Style" panose="02050604050505020204" pitchFamily="18" charset="0"/>
              </a:rPr>
              <a:t>всіх</a:t>
            </a:r>
            <a:r>
              <a:rPr lang="ru-RU" sz="2200" dirty="0" smtClean="0"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latin typeface="Bookman Old Style" panose="02050604050505020204" pitchFamily="18" charset="0"/>
              </a:rPr>
              <a:t>заробітних</a:t>
            </a:r>
            <a:r>
              <a:rPr lang="ru-RU" sz="2200" dirty="0" smtClean="0">
                <a:latin typeface="Bookman Old Style" panose="02050604050505020204" pitchFamily="18" charset="0"/>
              </a:rPr>
              <a:t> плат. </a:t>
            </a:r>
            <a:r>
              <a:rPr lang="ru-RU" sz="2200" dirty="0" err="1" smtClean="0">
                <a:latin typeface="Bookman Old Style" panose="02050604050505020204" pitchFamily="18" charset="0"/>
              </a:rPr>
              <a:t>Інвестиційні</a:t>
            </a:r>
            <a:r>
              <a:rPr lang="ru-RU" sz="2200" dirty="0" smtClean="0"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latin typeface="Bookman Old Style" panose="02050604050505020204" pitchFamily="18" charset="0"/>
              </a:rPr>
              <a:t>рішення</a:t>
            </a:r>
            <a:r>
              <a:rPr lang="ru-RU" sz="2200" dirty="0" smtClean="0"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latin typeface="Bookman Old Style" panose="02050604050505020204" pitchFamily="18" charset="0"/>
              </a:rPr>
              <a:t>також</a:t>
            </a:r>
            <a:r>
              <a:rPr lang="ru-RU" sz="2200" dirty="0" smtClean="0"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latin typeface="Bookman Old Style" panose="02050604050505020204" pitchFamily="18" charset="0"/>
              </a:rPr>
              <a:t>приймаються</a:t>
            </a:r>
            <a:r>
              <a:rPr lang="ru-RU" sz="2200" dirty="0" smtClean="0"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latin typeface="Bookman Old Style" panose="02050604050505020204" pitchFamily="18" charset="0"/>
              </a:rPr>
              <a:t>централізовано</a:t>
            </a:r>
            <a:r>
              <a:rPr lang="ru-RU" sz="2200" dirty="0" smtClean="0">
                <a:latin typeface="Bookman Old Style" panose="02050604050505020204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000" dirty="0" smtClean="0"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000" dirty="0" smtClean="0"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uk-UA" sz="2000" dirty="0" smtClean="0">
              <a:latin typeface="Monotype Corsiva" pitchFamily="66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0161"/>
            <a:ext cx="2447925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5973413" y="4375936"/>
            <a:ext cx="8636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3126743" y="4195755"/>
            <a:ext cx="792162" cy="360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5610">
            <a:off x="7014292" y="3589244"/>
            <a:ext cx="1933746" cy="193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72" y="5499925"/>
            <a:ext cx="1771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низ 19"/>
          <p:cNvSpPr/>
          <p:nvPr/>
        </p:nvSpPr>
        <p:spPr>
          <a:xfrm>
            <a:off x="4644528" y="4868863"/>
            <a:ext cx="287338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03992"/>
            <a:ext cx="1638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350</TotalTime>
  <Words>278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Моделі ринкової, планової та змішаної економіки. </vt:lpstr>
      <vt:lpstr>Ринкова економіка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ПЛАНОВА ЕКОНОМІКА</vt:lpstr>
      <vt:lpstr>Презентация PowerPoint</vt:lpstr>
      <vt:lpstr>Презентация PowerPoint</vt:lpstr>
      <vt:lpstr>Змішана економіка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Моделі ринкової, планової та змішаної економіки.</dc:title>
  <dc:creator>UserXP</dc:creator>
  <cp:lastModifiedBy>User</cp:lastModifiedBy>
  <cp:revision>35</cp:revision>
  <dcterms:created xsi:type="dcterms:W3CDTF">2011-11-02T11:56:04Z</dcterms:created>
  <dcterms:modified xsi:type="dcterms:W3CDTF">2018-07-11T20:10:25Z</dcterms:modified>
</cp:coreProperties>
</file>